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35"/>
  </p:handoutMasterIdLst>
  <p:sldIdLst>
    <p:sldId id="256" r:id="rId3"/>
    <p:sldId id="259" r:id="rId5"/>
    <p:sldId id="284" r:id="rId6"/>
    <p:sldId id="322" r:id="rId7"/>
    <p:sldId id="263" r:id="rId8"/>
    <p:sldId id="264" r:id="rId9"/>
    <p:sldId id="323" r:id="rId10"/>
    <p:sldId id="324" r:id="rId11"/>
    <p:sldId id="325" r:id="rId12"/>
    <p:sldId id="349" r:id="rId13"/>
    <p:sldId id="350" r:id="rId14"/>
    <p:sldId id="351" r:id="rId15"/>
    <p:sldId id="352" r:id="rId16"/>
    <p:sldId id="353" r:id="rId17"/>
    <p:sldId id="354" r:id="rId18"/>
    <p:sldId id="355" r:id="rId19"/>
    <p:sldId id="356" r:id="rId20"/>
    <p:sldId id="357" r:id="rId21"/>
    <p:sldId id="358" r:id="rId22"/>
    <p:sldId id="326" r:id="rId23"/>
    <p:sldId id="360" r:id="rId24"/>
    <p:sldId id="359" r:id="rId25"/>
    <p:sldId id="327" r:id="rId26"/>
    <p:sldId id="362" r:id="rId27"/>
    <p:sldId id="363" r:id="rId28"/>
    <p:sldId id="364" r:id="rId29"/>
    <p:sldId id="328" r:id="rId30"/>
    <p:sldId id="365" r:id="rId31"/>
    <p:sldId id="285" r:id="rId32"/>
    <p:sldId id="366" r:id="rId33"/>
    <p:sldId id="288" r:id="rId34"/>
  </p:sldIdLst>
  <p:sldSz cx="9144000" cy="5143500" type="screen16x9"/>
  <p:notesSz cx="6858000" cy="9144000"/>
  <p:embeddedFontLst>
    <p:embeddedFont>
      <p:font typeface="MV Boli" panose="02000500030200090000" charset="0"/>
      <p:regular r:id="rId39"/>
    </p:embeddedFont>
    <p:embeddedFont>
      <p:font typeface="叶根友特隶简体08" panose="02010601030101010101" charset="-122"/>
      <p:regular r:id="rId40"/>
    </p:embeddedFont>
    <p:embeddedFont>
      <p:font typeface="义启粗楷体" panose="02010601030101010101" charset="-128"/>
      <p:regular r:id="rId41"/>
    </p:embeddedFont>
    <p:embeddedFont>
      <p:font typeface="微软雅黑" panose="020B0503020204020204" pitchFamily="34" charset="-122"/>
      <p:regular r:id="rId42"/>
    </p:embeddedFont>
    <p:embeddedFont>
      <p:font typeface="Calibri" panose="020F0502020204030204" charset="0"/>
      <p:regular r:id="rId43"/>
      <p:bold r:id="rId44"/>
      <p:italic r:id="rId45"/>
      <p:boldItalic r:id="rId46"/>
    </p:embeddedFont>
  </p:embeddedFontLst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4367"/>
    <a:srgbClr val="1D4865"/>
    <a:srgbClr val="1D4971"/>
    <a:srgbClr val="51B3CD"/>
    <a:srgbClr val="83C2DB"/>
    <a:srgbClr val="2980B4"/>
    <a:srgbClr val="4287C6"/>
    <a:srgbClr val="278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04" y="96"/>
      </p:cViewPr>
      <p:guideLst>
        <p:guide orient="horz" pos="1386"/>
        <p:guide pos="28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6" Type="http://schemas.openxmlformats.org/officeDocument/2006/relationships/font" Target="fonts/font8.fntdata"/><Relationship Id="rId45" Type="http://schemas.openxmlformats.org/officeDocument/2006/relationships/font" Target="fonts/font7.fntdata"/><Relationship Id="rId44" Type="http://schemas.openxmlformats.org/officeDocument/2006/relationships/font" Target="fonts/font6.fntdata"/><Relationship Id="rId43" Type="http://schemas.openxmlformats.org/officeDocument/2006/relationships/font" Target="fonts/font5.fntdata"/><Relationship Id="rId42" Type="http://schemas.openxmlformats.org/officeDocument/2006/relationships/font" Target="fonts/font4.fntdata"/><Relationship Id="rId41" Type="http://schemas.openxmlformats.org/officeDocument/2006/relationships/font" Target="fonts/font3.fntdata"/><Relationship Id="rId40" Type="http://schemas.openxmlformats.org/officeDocument/2006/relationships/font" Target="fonts/font2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1.fntdata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handoutMaster" Target="handoutMasters/handoutMaster1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43"/>
            <a:ext cx="7886700" cy="435887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0" y="1333829"/>
            <a:ext cx="3655181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0" y="1999034"/>
            <a:ext cx="3655181" cy="26432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0"/>
            <a:ext cx="4629150" cy="405288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  <a:lvl6pPr marL="1714500" indent="0">
              <a:buNone/>
              <a:defRPr sz="1100"/>
            </a:lvl6pPr>
            <a:lvl7pPr marL="2057400" indent="0">
              <a:buNone/>
              <a:defRPr sz="1100"/>
            </a:lvl7pPr>
            <a:lvl8pPr marL="2400300" indent="0">
              <a:buNone/>
              <a:defRPr sz="1100"/>
            </a:lvl8pPr>
            <a:lvl9pPr marL="2743200" indent="0">
              <a:buNone/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1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文本框 3074"/>
          <p:cNvSpPr txBox="1"/>
          <p:nvPr/>
        </p:nvSpPr>
        <p:spPr>
          <a:xfrm>
            <a:off x="4177665" y="4404360"/>
            <a:ext cx="3335655" cy="49911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68580" tIns="34290" rIns="68580" bIns="34290" anchor="t">
            <a:spAutoFit/>
          </a:bodyPr>
          <a:lstStyle/>
          <a:p>
            <a:pPr lvl="0" eaLnBrk="0" hangingPunct="0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组长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：曹智泉    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时间：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2020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年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4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月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lvl="0" eaLnBrk="0" hangingPunct="0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组员：马康丽   姚中满   程帅   王领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01059" y="220416"/>
            <a:ext cx="5892800" cy="3025775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p>
            <a:pPr>
              <a:lnSpc>
                <a:spcPct val="120000"/>
              </a:lnSpc>
            </a:pPr>
            <a:r>
              <a:rPr kumimoji="1" lang="en-US" sz="11500" b="1" dirty="0">
                <a:solidFill>
                  <a:srgbClr val="1B4367"/>
                </a:solidFill>
                <a:latin typeface="MV Boli" panose="02000500030200090000" charset="0"/>
                <a:cs typeface="MV Boli" panose="02000500030200090000" charset="0"/>
              </a:rPr>
              <a:t>iFace</a:t>
            </a:r>
            <a:endParaRPr kumimoji="1" lang="en-US" sz="11500" b="1" dirty="0">
              <a:solidFill>
                <a:srgbClr val="1B4367"/>
              </a:solidFill>
              <a:latin typeface="MV Boli" panose="02000500030200090000" charset="0"/>
              <a:cs typeface="MV Boli" panose="02000500030200090000" charset="0"/>
            </a:endParaRPr>
          </a:p>
          <a:p>
            <a:pPr>
              <a:lnSpc>
                <a:spcPct val="120000"/>
              </a:lnSpc>
            </a:pPr>
            <a:r>
              <a:rPr kumimoji="1" lang="en-US" sz="4400" b="1" dirty="0">
                <a:solidFill>
                  <a:srgbClr val="1B4367"/>
                </a:solidFill>
              </a:rPr>
              <a:t>   </a:t>
            </a:r>
            <a:r>
              <a:rPr kumimoji="1" lang="en-US" sz="4400" b="1" dirty="0">
                <a:solidFill>
                  <a:srgbClr val="1B4367"/>
                </a:solidFill>
                <a:latin typeface="叶根友特隶简体08" panose="02010601030101010101" charset="-122"/>
                <a:ea typeface="叶根友特隶简体08" panose="02010601030101010101" charset="-122"/>
                <a:cs typeface="叶根友特隶简体08" panose="02010601030101010101" charset="-122"/>
              </a:rPr>
              <a:t>      </a:t>
            </a:r>
            <a:r>
              <a:rPr kumimoji="1" lang="en-US" sz="4000" b="1" dirty="0">
                <a:solidFill>
                  <a:srgbClr val="1B4367"/>
                </a:solidFill>
                <a:latin typeface="义启粗楷体" panose="02010601030101010101" charset="-128"/>
                <a:ea typeface="义启粗楷体" panose="02010601030101010101" charset="-128"/>
                <a:cs typeface="义启粗楷体" panose="02010601030101010101" charset="-128"/>
              </a:rPr>
              <a:t>——</a:t>
            </a:r>
            <a:r>
              <a:rPr kumimoji="1" lang="zh-CN" altLang="en-US" sz="4000" b="1" dirty="0">
                <a:solidFill>
                  <a:srgbClr val="1B4367"/>
                </a:solidFill>
                <a:latin typeface="义启粗楷体" panose="02010601030101010101" charset="-128"/>
                <a:ea typeface="义启粗楷体" panose="02010601030101010101" charset="-128"/>
                <a:cs typeface="义启粗楷体" panose="02010601030101010101" charset="-128"/>
              </a:rPr>
              <a:t>智能课堂软件</a:t>
            </a:r>
            <a:endParaRPr kumimoji="1" lang="zh-CN" altLang="en-US" sz="4000" b="1" dirty="0">
              <a:solidFill>
                <a:srgbClr val="1B4367"/>
              </a:solidFill>
              <a:latin typeface="义启粗楷体" panose="02010601030101010101" charset="-128"/>
              <a:ea typeface="义启粗楷体" panose="02010601030101010101" charset="-128"/>
              <a:cs typeface="义启粗楷体" panose="02010601030101010101" charset="-128"/>
            </a:endParaRPr>
          </a:p>
        </p:txBody>
      </p:sp>
      <p:sp>
        <p:nvSpPr>
          <p:cNvPr id="3" name="TextBox 120"/>
          <p:cNvSpPr txBox="1"/>
          <p:nvPr/>
        </p:nvSpPr>
        <p:spPr>
          <a:xfrm>
            <a:off x="3894455" y="3978275"/>
            <a:ext cx="3723640" cy="341909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p>
            <a:r>
              <a:rPr lang="en-US" altLang="zh-CN" dirty="0" smtClean="0">
                <a:solidFill>
                  <a:schemeClr val="bg1"/>
                </a:solidFill>
                <a:cs typeface="+mn-ea"/>
                <a:sym typeface="+mn-lt"/>
              </a:rPr>
              <a:t>   </a:t>
            </a:r>
            <a:r>
              <a:rPr lang="zh-CN" altLang="en-US" dirty="0" smtClean="0">
                <a:solidFill>
                  <a:schemeClr val="bg1"/>
                </a:solidFill>
                <a:cs typeface="+mn-ea"/>
                <a:sym typeface="+mn-lt"/>
              </a:rPr>
              <a:t>计算机学院      计算机科学与技术专业</a:t>
            </a:r>
            <a:endParaRPr lang="zh-CN" altLang="en-US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ldLvl="0" animBg="1"/>
      <p:bldP spid="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文本框 15"/>
          <p:cNvSpPr txBox="1"/>
          <p:nvPr/>
        </p:nvSpPr>
        <p:spPr>
          <a:xfrm>
            <a:off x="720725" y="330835"/>
            <a:ext cx="2028825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en-US" altLang="zh-CN" sz="2400" b="1" dirty="0">
                <a:solidFill>
                  <a:srgbClr val="1B4367"/>
                </a:solidFill>
                <a:cs typeface="+mn-ea"/>
                <a:sym typeface="+mn-lt"/>
              </a:rPr>
              <a:t>Blacklog</a:t>
            </a:r>
            <a:endParaRPr lang="en-US" altLang="zh-CN" sz="2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pic>
        <p:nvPicPr>
          <p:cNvPr id="2" name="图片 1" descr="backlo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505" y="902970"/>
            <a:ext cx="8573770" cy="40106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文本框 15"/>
          <p:cNvSpPr txBox="1"/>
          <p:nvPr/>
        </p:nvSpPr>
        <p:spPr>
          <a:xfrm>
            <a:off x="720725" y="330835"/>
            <a:ext cx="2758440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zh-CN" altLang="en-US" sz="2400" b="1" dirty="0">
                <a:solidFill>
                  <a:srgbClr val="1B4367"/>
                </a:solidFill>
                <a:cs typeface="+mn-ea"/>
                <a:sym typeface="+mn-lt"/>
              </a:rPr>
              <a:t>系统使用者</a:t>
            </a:r>
            <a:r>
              <a:rPr lang="en-US" altLang="zh-CN" sz="2400" b="1" dirty="0">
                <a:solidFill>
                  <a:srgbClr val="1B4367"/>
                </a:solidFill>
                <a:cs typeface="+mn-ea"/>
                <a:sym typeface="+mn-lt"/>
              </a:rPr>
              <a:t>Sprint</a:t>
            </a:r>
            <a:endParaRPr lang="en-US" altLang="zh-CN" sz="2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pic>
        <p:nvPicPr>
          <p:cNvPr id="2" name="图片 1" descr="sprint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110" y="929640"/>
            <a:ext cx="8322310" cy="3923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文本框 15"/>
          <p:cNvSpPr txBox="1"/>
          <p:nvPr/>
        </p:nvSpPr>
        <p:spPr>
          <a:xfrm>
            <a:off x="720725" y="330835"/>
            <a:ext cx="3448050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zh-CN" altLang="en-US" sz="2400" b="1" dirty="0">
                <a:solidFill>
                  <a:srgbClr val="1B4367"/>
                </a:solidFill>
                <a:cs typeface="+mn-ea"/>
                <a:sym typeface="+mn-lt"/>
              </a:rPr>
              <a:t>教务处管理员</a:t>
            </a:r>
            <a:r>
              <a:rPr lang="en-US" altLang="zh-CN" sz="2400" b="1" dirty="0">
                <a:solidFill>
                  <a:srgbClr val="1B4367"/>
                </a:solidFill>
                <a:cs typeface="+mn-ea"/>
                <a:sym typeface="+mn-lt"/>
              </a:rPr>
              <a:t>Sprint</a:t>
            </a:r>
            <a:endParaRPr lang="en-US" altLang="zh-CN" sz="2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pic>
        <p:nvPicPr>
          <p:cNvPr id="2" name="图片 1" descr="sprint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650" y="898525"/>
            <a:ext cx="8330565" cy="39204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文本框 15"/>
          <p:cNvSpPr txBox="1"/>
          <p:nvPr/>
        </p:nvSpPr>
        <p:spPr>
          <a:xfrm>
            <a:off x="720725" y="330835"/>
            <a:ext cx="2028825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zh-CN" altLang="en-US" sz="2400" b="1" dirty="0">
                <a:solidFill>
                  <a:srgbClr val="1B4367"/>
                </a:solidFill>
                <a:cs typeface="+mn-ea"/>
                <a:sym typeface="+mn-lt"/>
              </a:rPr>
              <a:t>教师</a:t>
            </a:r>
            <a:r>
              <a:rPr lang="en-US" altLang="zh-CN" sz="2400" b="1" dirty="0">
                <a:solidFill>
                  <a:srgbClr val="1B4367"/>
                </a:solidFill>
                <a:cs typeface="+mn-ea"/>
                <a:sym typeface="+mn-lt"/>
              </a:rPr>
              <a:t>Sprint</a:t>
            </a:r>
            <a:endParaRPr lang="en-US" altLang="zh-CN" sz="2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pic>
        <p:nvPicPr>
          <p:cNvPr id="2" name="图片 1" descr="sprint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660" y="984885"/>
            <a:ext cx="8200390" cy="38709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文本框 15"/>
          <p:cNvSpPr txBox="1"/>
          <p:nvPr/>
        </p:nvSpPr>
        <p:spPr>
          <a:xfrm>
            <a:off x="720725" y="330835"/>
            <a:ext cx="2028825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zh-CN" altLang="en-US" sz="2400" b="1" dirty="0">
                <a:solidFill>
                  <a:srgbClr val="1B4367"/>
                </a:solidFill>
                <a:cs typeface="+mn-ea"/>
                <a:sym typeface="+mn-lt"/>
              </a:rPr>
              <a:t>燃尽图</a:t>
            </a:r>
            <a:endParaRPr lang="zh-CN" altLang="en-US" sz="2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pic>
        <p:nvPicPr>
          <p:cNvPr id="2" name="图片 1" descr="燃尽图"/>
          <p:cNvPicPr>
            <a:picLocks noChangeAspect="1"/>
          </p:cNvPicPr>
          <p:nvPr/>
        </p:nvPicPr>
        <p:blipFill>
          <a:blip r:embed="rId1"/>
          <a:srcRect t="10239" b="8535"/>
          <a:stretch>
            <a:fillRect/>
          </a:stretch>
        </p:blipFill>
        <p:spPr>
          <a:xfrm>
            <a:off x="807720" y="792480"/>
            <a:ext cx="7691755" cy="4351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483768" y="2709756"/>
            <a:ext cx="4171762" cy="5911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用例分析</a:t>
            </a:r>
            <a:endParaRPr lang="zh-CN" altLang="en-US" sz="3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95" name="文本框 11"/>
          <p:cNvSpPr txBox="1"/>
          <p:nvPr/>
        </p:nvSpPr>
        <p:spPr>
          <a:xfrm>
            <a:off x="3713476" y="1575042"/>
            <a:ext cx="1732894" cy="837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PART </a:t>
            </a:r>
            <a:endParaRPr lang="en-US" altLang="zh-CN" sz="240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2" grpId="0"/>
      <p:bldP spid="9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对象 -2147482624"/>
          <p:cNvGraphicFramePr>
            <a:graphicFrameLocks noChangeAspect="1"/>
          </p:cNvGraphicFramePr>
          <p:nvPr/>
        </p:nvGraphicFramePr>
        <p:xfrm>
          <a:off x="5041265" y="83185"/>
          <a:ext cx="4026535" cy="4976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6862445" imgH="8474075" progId="Visio.Drawing.11">
                  <p:embed/>
                </p:oleObj>
              </mc:Choice>
              <mc:Fallback>
                <p:oleObj name="" r:id="rId1" imgW="6862445" imgH="8474075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41265" y="83185"/>
                        <a:ext cx="4026535" cy="49764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文本框 99"/>
          <p:cNvSpPr txBox="1"/>
          <p:nvPr/>
        </p:nvSpPr>
        <p:spPr>
          <a:xfrm>
            <a:off x="442595" y="628015"/>
            <a:ext cx="4948555" cy="45154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152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200" b="1">
                <a:ea typeface="宋体" panose="02010600030101010101" pitchFamily="2" charset="-122"/>
              </a:rPr>
              <a:t>（</a:t>
            </a:r>
            <a:r>
              <a:rPr lang="en-US" sz="1200" b="1">
                <a:latin typeface="宋体" panose="02010600030101010101" pitchFamily="2" charset="-122"/>
              </a:rPr>
              <a:t>1</a:t>
            </a:r>
            <a:r>
              <a:rPr lang="zh-CN" sz="1200" b="1">
                <a:ea typeface="宋体" panose="02010600030101010101" pitchFamily="2" charset="-122"/>
              </a:rPr>
              <a:t>）教务处管理员</a:t>
            </a:r>
            <a:endParaRPr lang="zh-CN" sz="1200" b="1">
              <a:ea typeface="宋体" panose="02010600030101010101" pitchFamily="2" charset="-122"/>
            </a:endParaRPr>
          </a:p>
          <a:p>
            <a:pPr indent="152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200" b="0">
                <a:ea typeface="宋体" panose="02010600030101010101" pitchFamily="2" charset="-122"/>
              </a:rPr>
              <a:t>①管理课程、学生、教师、选课、授课和签到信息</a:t>
            </a:r>
            <a:endParaRPr lang="zh-CN" sz="1200" b="0">
              <a:ea typeface="宋体" panose="02010600030101010101" pitchFamily="2" charset="-122"/>
            </a:endParaRPr>
          </a:p>
          <a:p>
            <a:pPr indent="152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200" b="0">
                <a:ea typeface="宋体" panose="02010600030101010101" pitchFamily="2" charset="-122"/>
              </a:rPr>
              <a:t>②审核教师提出的信息更改，受理学生提出的信息更改</a:t>
            </a:r>
            <a:endParaRPr lang="zh-CN" sz="1200" b="0">
              <a:ea typeface="宋体" panose="02010600030101010101" pitchFamily="2" charset="-122"/>
            </a:endParaRPr>
          </a:p>
          <a:p>
            <a:pPr indent="152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200" b="0">
                <a:ea typeface="宋体" panose="02010600030101010101" pitchFamily="2" charset="-122"/>
              </a:rPr>
              <a:t>③对后台数据进行统计分析，得到相关分析表</a:t>
            </a:r>
            <a:endParaRPr lang="zh-CN" sz="1200" b="0">
              <a:ea typeface="宋体" panose="02010600030101010101" pitchFamily="2" charset="-122"/>
            </a:endParaRPr>
          </a:p>
          <a:p>
            <a:pPr indent="152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0">
                <a:ea typeface="宋体" panose="02010600030101010101" pitchFamily="2" charset="-122"/>
              </a:rPr>
              <a:t>PS</a:t>
            </a:r>
            <a:r>
              <a:rPr lang="zh-CN" altLang="en-US" sz="1200" b="0">
                <a:ea typeface="宋体" panose="02010600030101010101" pitchFamily="2" charset="-122"/>
              </a:rPr>
              <a:t>：</a:t>
            </a:r>
            <a:r>
              <a:rPr lang="zh-CN" sz="1200" b="0">
                <a:ea typeface="宋体" panose="02010600030101010101" pitchFamily="2" charset="-122"/>
              </a:rPr>
              <a:t>该用户具有一级权限</a:t>
            </a:r>
            <a:endParaRPr lang="zh-CN" sz="1200" b="0">
              <a:ea typeface="宋体" panose="02010600030101010101" pitchFamily="2" charset="-122"/>
            </a:endParaRPr>
          </a:p>
          <a:p>
            <a:pPr indent="152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200" b="1">
                <a:ea typeface="宋体" panose="02010600030101010101" pitchFamily="2" charset="-122"/>
              </a:rPr>
              <a:t>（</a:t>
            </a:r>
            <a:r>
              <a:rPr lang="en-US" sz="1200" b="1">
                <a:latin typeface="宋体" panose="02010600030101010101" pitchFamily="2" charset="-122"/>
              </a:rPr>
              <a:t>2</a:t>
            </a:r>
            <a:r>
              <a:rPr lang="zh-CN" sz="1200" b="1">
                <a:ea typeface="宋体" panose="02010600030101010101" pitchFamily="2" charset="-122"/>
              </a:rPr>
              <a:t>）教师</a:t>
            </a:r>
            <a:endParaRPr lang="zh-CN" sz="1200" b="0">
              <a:ea typeface="宋体" panose="02010600030101010101" pitchFamily="2" charset="-122"/>
            </a:endParaRPr>
          </a:p>
          <a:p>
            <a:pPr indent="152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200" b="0">
                <a:ea typeface="宋体" panose="02010600030101010101" pitchFamily="2" charset="-122"/>
              </a:rPr>
              <a:t>①查询所授课程和对应学生的相关信息，具有管理部分信息的能力</a:t>
            </a:r>
            <a:endParaRPr lang="zh-CN" sz="1200" b="0">
              <a:ea typeface="宋体" panose="02010600030101010101" pitchFamily="2" charset="-122"/>
            </a:endParaRPr>
          </a:p>
          <a:p>
            <a:pPr indent="152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200" b="0">
                <a:ea typeface="宋体" panose="02010600030101010101" pitchFamily="2" charset="-122"/>
              </a:rPr>
              <a:t>②</a:t>
            </a:r>
            <a:r>
              <a:rPr lang="zh-CN" sz="1200" b="0">
                <a:ea typeface="宋体" panose="02010600030101010101" pitchFamily="2" charset="-122"/>
              </a:rPr>
              <a:t>修改该同学的签到信息（需教务处管理员审核）</a:t>
            </a:r>
            <a:endParaRPr lang="zh-CN" sz="1200" b="0">
              <a:ea typeface="宋体" panose="02010600030101010101" pitchFamily="2" charset="-122"/>
            </a:endParaRPr>
          </a:p>
          <a:p>
            <a:pPr indent="152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200" b="0">
                <a:ea typeface="宋体" panose="02010600030101010101" pitchFamily="2" charset="-122"/>
              </a:rPr>
              <a:t>③修改教师个人信息（需教务处管理员审核）</a:t>
            </a:r>
            <a:endParaRPr lang="zh-CN" sz="1200" b="0">
              <a:ea typeface="宋体" panose="02010600030101010101" pitchFamily="2" charset="-122"/>
            </a:endParaRPr>
          </a:p>
          <a:p>
            <a:pPr indent="152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0">
                <a:ea typeface="宋体" panose="02010600030101010101" pitchFamily="2" charset="-122"/>
              </a:rPr>
              <a:t>PS</a:t>
            </a:r>
            <a:r>
              <a:rPr lang="zh-CN" altLang="en-US" sz="1200" b="0">
                <a:ea typeface="宋体" panose="02010600030101010101" pitchFamily="2" charset="-122"/>
              </a:rPr>
              <a:t>：</a:t>
            </a:r>
            <a:r>
              <a:rPr lang="zh-CN" sz="1200" b="0">
                <a:ea typeface="宋体" panose="02010600030101010101" pitchFamily="2" charset="-122"/>
              </a:rPr>
              <a:t>该用户具有二级权限</a:t>
            </a:r>
            <a:endParaRPr lang="zh-CN" sz="1200" b="0">
              <a:ea typeface="宋体" panose="02010600030101010101" pitchFamily="2" charset="-122"/>
            </a:endParaRPr>
          </a:p>
          <a:p>
            <a:pPr indent="152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200" b="1">
                <a:ea typeface="宋体" panose="02010600030101010101" pitchFamily="2" charset="-122"/>
              </a:rPr>
              <a:t>（</a:t>
            </a:r>
            <a:r>
              <a:rPr lang="en-US" sz="1200" b="1">
                <a:latin typeface="宋体" panose="02010600030101010101" pitchFamily="2" charset="-122"/>
              </a:rPr>
              <a:t>3</a:t>
            </a:r>
            <a:r>
              <a:rPr lang="zh-CN" sz="1200" b="1">
                <a:ea typeface="宋体" panose="02010600030101010101" pitchFamily="2" charset="-122"/>
              </a:rPr>
              <a:t>）学生</a:t>
            </a:r>
            <a:endParaRPr lang="zh-CN" sz="1200" b="1">
              <a:ea typeface="宋体" panose="02010600030101010101" pitchFamily="2" charset="-122"/>
            </a:endParaRPr>
          </a:p>
          <a:p>
            <a:pPr indent="152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200" b="0">
                <a:ea typeface="宋体" panose="02010600030101010101" pitchFamily="2" charset="-122"/>
              </a:rPr>
              <a:t>①</a:t>
            </a:r>
            <a:r>
              <a:rPr lang="zh-CN" sz="1200" b="0">
                <a:ea typeface="宋体" panose="02010600030101010101" pitchFamily="2" charset="-122"/>
              </a:rPr>
              <a:t>通过摄像头进行人脸识别课堂签到</a:t>
            </a:r>
            <a:endParaRPr lang="zh-CN" sz="1200" b="0">
              <a:ea typeface="宋体" panose="02010600030101010101" pitchFamily="2" charset="-122"/>
            </a:endParaRPr>
          </a:p>
          <a:p>
            <a:pPr indent="152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200" b="0">
                <a:ea typeface="宋体" panose="02010600030101010101" pitchFamily="2" charset="-122"/>
              </a:rPr>
              <a:t>②</a:t>
            </a:r>
            <a:r>
              <a:rPr lang="zh-CN" sz="1200" b="0">
                <a:ea typeface="宋体" panose="02010600030101010101" pitchFamily="2" charset="-122"/>
              </a:rPr>
              <a:t>查询自己的相关信息</a:t>
            </a:r>
            <a:endParaRPr lang="zh-CN" sz="1200" b="0">
              <a:ea typeface="宋体" panose="02010600030101010101" pitchFamily="2" charset="-122"/>
            </a:endParaRPr>
          </a:p>
          <a:p>
            <a:pPr indent="152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200" b="0">
                <a:ea typeface="宋体" panose="02010600030101010101" pitchFamily="2" charset="-122"/>
              </a:rPr>
              <a:t>③</a:t>
            </a:r>
            <a:r>
              <a:rPr lang="zh-CN" sz="1200" b="0">
                <a:ea typeface="宋体" panose="02010600030101010101" pitchFamily="2" charset="-122"/>
              </a:rPr>
              <a:t>向教务处管理员提出信息修改要求</a:t>
            </a:r>
            <a:endParaRPr lang="zh-CN" sz="1200" b="0">
              <a:ea typeface="宋体" panose="02010600030101010101" pitchFamily="2" charset="-122"/>
            </a:endParaRPr>
          </a:p>
          <a:p>
            <a:pPr indent="152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200" b="0">
                <a:ea typeface="宋体" panose="02010600030101010101" pitchFamily="2" charset="-122"/>
              </a:rPr>
              <a:t>④</a:t>
            </a:r>
            <a:r>
              <a:rPr lang="zh-CN" sz="1200" b="0">
                <a:ea typeface="宋体" panose="02010600030101010101" pitchFamily="2" charset="-122"/>
              </a:rPr>
              <a:t>向教师提出签到信息更改要求</a:t>
            </a:r>
            <a:endParaRPr lang="zh-CN" sz="1200" b="0">
              <a:ea typeface="宋体" panose="02010600030101010101" pitchFamily="2" charset="-122"/>
            </a:endParaRPr>
          </a:p>
          <a:p>
            <a:pPr indent="152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0">
                <a:ea typeface="宋体" panose="02010600030101010101" pitchFamily="2" charset="-122"/>
              </a:rPr>
              <a:t>PS</a:t>
            </a:r>
            <a:r>
              <a:rPr lang="zh-CN" altLang="en-US" sz="1200" b="0">
                <a:ea typeface="宋体" panose="02010600030101010101" pitchFamily="2" charset="-122"/>
              </a:rPr>
              <a:t>：</a:t>
            </a:r>
            <a:r>
              <a:rPr lang="zh-CN" sz="1200" b="0">
                <a:ea typeface="宋体" panose="02010600030101010101" pitchFamily="2" charset="-122"/>
              </a:rPr>
              <a:t>该用户具有三级权限</a:t>
            </a:r>
            <a:endParaRPr lang="zh-CN" sz="1200" b="0">
              <a:ea typeface="宋体" panose="02010600030101010101" pitchFamily="2" charset="-122"/>
            </a:endParaRPr>
          </a:p>
          <a:p>
            <a:pPr indent="152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200" b="1">
                <a:ea typeface="宋体" panose="02010600030101010101" pitchFamily="2" charset="-122"/>
              </a:rPr>
              <a:t>（</a:t>
            </a:r>
            <a:r>
              <a:rPr lang="en-US" sz="1200" b="1">
                <a:latin typeface="宋体" panose="02010600030101010101" pitchFamily="2" charset="-122"/>
              </a:rPr>
              <a:t>4</a:t>
            </a:r>
            <a:r>
              <a:rPr lang="zh-CN" sz="1200" b="1">
                <a:ea typeface="宋体" panose="02010600030101010101" pitchFamily="2" charset="-122"/>
              </a:rPr>
              <a:t>）所有使用者</a:t>
            </a:r>
            <a:r>
              <a:rPr lang="en-US" sz="1200" b="0">
                <a:latin typeface="宋体" panose="02010600030101010101" pitchFamily="2" charset="-122"/>
              </a:rPr>
              <a:t>  </a:t>
            </a:r>
            <a:r>
              <a:rPr lang="zh-CN" sz="1200" b="0">
                <a:ea typeface="宋体" panose="02010600030101010101" pitchFamily="2" charset="-122"/>
              </a:rPr>
              <a:t>使用该系统的所有使用者都具有登录，密码验证功能。</a:t>
            </a:r>
            <a:endParaRPr lang="zh-CN" sz="1200" b="0">
              <a:ea typeface="宋体" panose="02010600030101010101" pitchFamily="2" charset="-122"/>
            </a:endParaRPr>
          </a:p>
          <a:p>
            <a:pPr indent="152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200" b="1">
                <a:ea typeface="宋体" panose="02010600030101010101" pitchFamily="2" charset="-122"/>
              </a:rPr>
              <a:t>（</a:t>
            </a:r>
            <a:r>
              <a:rPr lang="en-US" sz="1200" b="1">
                <a:latin typeface="宋体" panose="02010600030101010101" pitchFamily="2" charset="-122"/>
              </a:rPr>
              <a:t>5</a:t>
            </a:r>
            <a:r>
              <a:rPr lang="zh-CN" sz="1200" b="1">
                <a:ea typeface="宋体" panose="02010600030101010101" pitchFamily="2" charset="-122"/>
              </a:rPr>
              <a:t>）系统</a:t>
            </a:r>
            <a:r>
              <a:rPr lang="en-US" sz="1200" b="0">
                <a:latin typeface="宋体" panose="02010600030101010101" pitchFamily="2" charset="-122"/>
              </a:rPr>
              <a:t> </a:t>
            </a:r>
            <a:r>
              <a:rPr lang="zh-CN" sz="1200" b="0">
                <a:ea typeface="宋体" panose="02010600030101010101" pitchFamily="2" charset="-122"/>
              </a:rPr>
              <a:t>根据时间启动人脸识别签到功能和识别学生上课状态功能。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20725" y="190500"/>
            <a:ext cx="2028825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zh-CN" altLang="en-US" sz="2400" b="1" dirty="0">
                <a:solidFill>
                  <a:srgbClr val="1B4367"/>
                </a:solidFill>
                <a:cs typeface="+mn-ea"/>
                <a:sym typeface="+mn-lt"/>
              </a:rPr>
              <a:t>用例</a:t>
            </a:r>
            <a:r>
              <a:rPr lang="zh-CN" altLang="en-US" sz="2400" b="1" dirty="0">
                <a:solidFill>
                  <a:srgbClr val="1B4367"/>
                </a:solidFill>
                <a:cs typeface="+mn-ea"/>
                <a:sym typeface="+mn-lt"/>
              </a:rPr>
              <a:t>图</a:t>
            </a:r>
            <a:endParaRPr lang="zh-CN" altLang="en-US" sz="2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483768" y="2709756"/>
            <a:ext cx="4171762" cy="5911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对象-关系建模</a:t>
            </a:r>
            <a:endParaRPr lang="zh-CN" altLang="en-US" sz="3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95" name="文本框 11"/>
          <p:cNvSpPr txBox="1"/>
          <p:nvPr/>
        </p:nvSpPr>
        <p:spPr>
          <a:xfrm>
            <a:off x="3713476" y="1575042"/>
            <a:ext cx="1732894" cy="837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PART </a:t>
            </a:r>
            <a:endParaRPr lang="en-US" altLang="zh-CN" sz="240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2" grpId="0"/>
      <p:bldP spid="9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绘图"/>
          <p:cNvPicPr>
            <a:picLocks noChangeAspect="1"/>
          </p:cNvPicPr>
          <p:nvPr/>
        </p:nvPicPr>
        <p:blipFill>
          <a:blip r:embed="rId1"/>
          <a:srcRect l="11742"/>
          <a:stretch>
            <a:fillRect/>
          </a:stretch>
        </p:blipFill>
        <p:spPr>
          <a:xfrm>
            <a:off x="467995" y="43180"/>
            <a:ext cx="8208645" cy="505714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720725" y="330835"/>
            <a:ext cx="2028825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zh-CN" altLang="en-US" sz="2400" b="1" dirty="0">
                <a:solidFill>
                  <a:srgbClr val="1B4367"/>
                </a:solidFill>
                <a:cs typeface="+mn-ea"/>
                <a:sym typeface="+mn-lt"/>
              </a:rPr>
              <a:t>对象</a:t>
            </a:r>
            <a:r>
              <a:rPr lang="en-US" altLang="zh-CN" sz="2400" b="1" dirty="0">
                <a:solidFill>
                  <a:srgbClr val="1B4367"/>
                </a:solidFill>
                <a:cs typeface="+mn-ea"/>
                <a:sym typeface="+mn-lt"/>
              </a:rPr>
              <a:t>-</a:t>
            </a:r>
            <a:r>
              <a:rPr lang="zh-CN" altLang="en-US" sz="2400" b="1" dirty="0">
                <a:solidFill>
                  <a:srgbClr val="1B4367"/>
                </a:solidFill>
                <a:cs typeface="+mn-ea"/>
                <a:sym typeface="+mn-lt"/>
              </a:rPr>
              <a:t>关系</a:t>
            </a:r>
            <a:r>
              <a:rPr lang="zh-CN" altLang="en-US" sz="2400" b="1" dirty="0">
                <a:solidFill>
                  <a:srgbClr val="1B4367"/>
                </a:solidFill>
                <a:cs typeface="+mn-ea"/>
                <a:sym typeface="+mn-lt"/>
              </a:rPr>
              <a:t>图</a:t>
            </a:r>
            <a:endParaRPr lang="zh-CN" altLang="en-US" sz="2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483768" y="2709756"/>
            <a:ext cx="4171762" cy="5911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动态行为模型</a:t>
            </a:r>
            <a:endParaRPr lang="zh-CN" altLang="en-US" sz="3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95" name="文本框 11"/>
          <p:cNvSpPr txBox="1"/>
          <p:nvPr/>
        </p:nvSpPr>
        <p:spPr>
          <a:xfrm>
            <a:off x="3713476" y="1575042"/>
            <a:ext cx="1732894" cy="837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05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PART </a:t>
            </a:r>
            <a:endParaRPr lang="en-US" altLang="zh-CN" sz="240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2" grpId="0"/>
      <p:bldP spid="9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5322570" y="356235"/>
            <a:ext cx="2648585" cy="410846"/>
            <a:chOff x="8380" y="659"/>
            <a:chExt cx="3180" cy="647"/>
          </a:xfrm>
        </p:grpSpPr>
        <p:sp>
          <p:nvSpPr>
            <p:cNvPr id="11" name="文本框 10"/>
            <p:cNvSpPr txBox="1"/>
            <p:nvPr/>
          </p:nvSpPr>
          <p:spPr>
            <a:xfrm>
              <a:off x="9182" y="690"/>
              <a:ext cx="2378" cy="616"/>
            </a:xfrm>
            <a:prstGeom prst="roundRect">
              <a:avLst/>
            </a:prstGeom>
            <a:solidFill>
              <a:srgbClr val="1B4367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700" dirty="0">
                  <a:solidFill>
                    <a:schemeClr val="bg1"/>
                  </a:solidFill>
                  <a:cs typeface="+mn-ea"/>
                  <a:sym typeface="+mn-lt"/>
                </a:rPr>
                <a:t>任务概述</a:t>
              </a:r>
              <a:endParaRPr lang="zh-CN" altLang="en-US" sz="17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8380" y="659"/>
              <a:ext cx="754" cy="620"/>
              <a:chOff x="5640108" y="966369"/>
              <a:chExt cx="476097" cy="391567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5673454" y="966369"/>
                <a:ext cx="391567" cy="391567"/>
              </a:xfrm>
              <a:prstGeom prst="ellipse">
                <a:avLst/>
              </a:prstGeom>
              <a:solidFill>
                <a:srgbClr val="1B4367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文本框 17"/>
              <p:cNvSpPr txBox="1"/>
              <p:nvPr/>
            </p:nvSpPr>
            <p:spPr>
              <a:xfrm>
                <a:off x="5640108" y="975817"/>
                <a:ext cx="476097" cy="366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1800" dirty="0">
                    <a:solidFill>
                      <a:schemeClr val="bg1"/>
                    </a:solidFill>
                    <a:cs typeface="+mn-ea"/>
                    <a:sym typeface="+mn-lt"/>
                  </a:rPr>
                  <a:t>01</a:t>
                </a:r>
                <a:endParaRPr lang="en-US" altLang="zh-CN" sz="18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5322570" y="1017270"/>
            <a:ext cx="2649220" cy="438896"/>
            <a:chOff x="8380" y="1789"/>
            <a:chExt cx="3181" cy="691"/>
          </a:xfrm>
        </p:grpSpPr>
        <p:sp>
          <p:nvSpPr>
            <p:cNvPr id="79" name="文本框 10"/>
            <p:cNvSpPr txBox="1"/>
            <p:nvPr/>
          </p:nvSpPr>
          <p:spPr>
            <a:xfrm>
              <a:off x="9182" y="1820"/>
              <a:ext cx="2379" cy="660"/>
            </a:xfrm>
            <a:prstGeom prst="roundRect">
              <a:avLst/>
            </a:prstGeom>
            <a:solidFill>
              <a:srgbClr val="1B4367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700" dirty="0">
                  <a:solidFill>
                    <a:schemeClr val="bg1"/>
                  </a:solidFill>
                  <a:cs typeface="+mn-ea"/>
                  <a:sym typeface="+mn-lt"/>
                </a:rPr>
                <a:t>用户故事与燃尽图</a:t>
              </a:r>
              <a:endParaRPr lang="zh-CN" altLang="en-US" sz="17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80" name="组合 79"/>
            <p:cNvGrpSpPr/>
            <p:nvPr/>
          </p:nvGrpSpPr>
          <p:grpSpPr>
            <a:xfrm>
              <a:off x="8380" y="1789"/>
              <a:ext cx="754" cy="620"/>
              <a:chOff x="5640108" y="966369"/>
              <a:chExt cx="476097" cy="391567"/>
            </a:xfrm>
          </p:grpSpPr>
          <p:sp>
            <p:nvSpPr>
              <p:cNvPr id="81" name="椭圆 80"/>
              <p:cNvSpPr/>
              <p:nvPr/>
            </p:nvSpPr>
            <p:spPr>
              <a:xfrm>
                <a:off x="5673454" y="966369"/>
                <a:ext cx="391567" cy="391567"/>
              </a:xfrm>
              <a:prstGeom prst="ellipse">
                <a:avLst/>
              </a:prstGeom>
              <a:solidFill>
                <a:srgbClr val="1B4367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2" name="文本框 17"/>
              <p:cNvSpPr txBox="1"/>
              <p:nvPr/>
            </p:nvSpPr>
            <p:spPr>
              <a:xfrm>
                <a:off x="5640108" y="975817"/>
                <a:ext cx="476097" cy="366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1800" dirty="0" smtClean="0">
                    <a:solidFill>
                      <a:schemeClr val="bg1"/>
                    </a:solidFill>
                    <a:cs typeface="+mn-ea"/>
                    <a:sym typeface="+mn-lt"/>
                  </a:rPr>
                  <a:t>02</a:t>
                </a:r>
                <a:endParaRPr lang="en-US" altLang="zh-CN" sz="18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5322406" y="1678002"/>
            <a:ext cx="2648749" cy="410513"/>
            <a:chOff x="8380" y="2919"/>
            <a:chExt cx="3180" cy="646"/>
          </a:xfrm>
        </p:grpSpPr>
        <p:sp>
          <p:nvSpPr>
            <p:cNvPr id="83" name="文本框 10"/>
            <p:cNvSpPr txBox="1"/>
            <p:nvPr/>
          </p:nvSpPr>
          <p:spPr>
            <a:xfrm>
              <a:off x="9182" y="2950"/>
              <a:ext cx="2378" cy="615"/>
            </a:xfrm>
            <a:prstGeom prst="roundRect">
              <a:avLst/>
            </a:prstGeom>
            <a:solidFill>
              <a:srgbClr val="1B4367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700" dirty="0">
                  <a:solidFill>
                    <a:schemeClr val="bg1"/>
                  </a:solidFill>
                  <a:cs typeface="+mn-ea"/>
                  <a:sym typeface="+mn-lt"/>
                </a:rPr>
                <a:t>用例分析</a:t>
              </a:r>
              <a:endParaRPr lang="zh-CN" altLang="en-US" sz="17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84" name="组合 83"/>
            <p:cNvGrpSpPr/>
            <p:nvPr/>
          </p:nvGrpSpPr>
          <p:grpSpPr>
            <a:xfrm>
              <a:off x="8380" y="2919"/>
              <a:ext cx="754" cy="620"/>
              <a:chOff x="5640108" y="966369"/>
              <a:chExt cx="476097" cy="391567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5673454" y="966369"/>
                <a:ext cx="391567" cy="391567"/>
              </a:xfrm>
              <a:prstGeom prst="ellipse">
                <a:avLst/>
              </a:prstGeom>
              <a:solidFill>
                <a:srgbClr val="1B4367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6" name="文本框 17"/>
              <p:cNvSpPr txBox="1"/>
              <p:nvPr/>
            </p:nvSpPr>
            <p:spPr>
              <a:xfrm>
                <a:off x="5640108" y="975817"/>
                <a:ext cx="476097" cy="366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1800" dirty="0" smtClean="0">
                    <a:solidFill>
                      <a:schemeClr val="bg1"/>
                    </a:solidFill>
                    <a:cs typeface="+mn-ea"/>
                    <a:sym typeface="+mn-lt"/>
                  </a:rPr>
                  <a:t>03</a:t>
                </a:r>
                <a:endParaRPr lang="en-US" altLang="zh-CN" sz="18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5322570" y="2339340"/>
            <a:ext cx="2648585" cy="410209"/>
            <a:chOff x="8045" y="4049"/>
            <a:chExt cx="3180" cy="647"/>
          </a:xfrm>
        </p:grpSpPr>
        <p:sp>
          <p:nvSpPr>
            <p:cNvPr id="87" name="文本框 10"/>
            <p:cNvSpPr txBox="1"/>
            <p:nvPr/>
          </p:nvSpPr>
          <p:spPr>
            <a:xfrm>
              <a:off x="8847" y="4080"/>
              <a:ext cx="2378" cy="616"/>
            </a:xfrm>
            <a:prstGeom prst="roundRect">
              <a:avLst/>
            </a:prstGeom>
            <a:solidFill>
              <a:srgbClr val="1B4367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700" dirty="0">
                  <a:solidFill>
                    <a:schemeClr val="bg1"/>
                  </a:solidFill>
                  <a:cs typeface="+mn-ea"/>
                  <a:sym typeface="+mn-lt"/>
                </a:rPr>
                <a:t>对象</a:t>
              </a:r>
              <a:r>
                <a:rPr lang="en-US" altLang="zh-CN" sz="1700" dirty="0">
                  <a:solidFill>
                    <a:schemeClr val="bg1"/>
                  </a:solidFill>
                  <a:cs typeface="+mn-ea"/>
                  <a:sym typeface="+mn-lt"/>
                </a:rPr>
                <a:t>-</a:t>
              </a:r>
              <a:r>
                <a:rPr lang="zh-CN" altLang="en-US" sz="1700" dirty="0">
                  <a:solidFill>
                    <a:schemeClr val="bg1"/>
                  </a:solidFill>
                  <a:cs typeface="+mn-ea"/>
                  <a:sym typeface="+mn-lt"/>
                </a:rPr>
                <a:t>关系建模</a:t>
              </a:r>
              <a:endParaRPr lang="zh-CN" altLang="en-US" sz="17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88" name="组合 87"/>
            <p:cNvGrpSpPr/>
            <p:nvPr/>
          </p:nvGrpSpPr>
          <p:grpSpPr>
            <a:xfrm>
              <a:off x="8045" y="4049"/>
              <a:ext cx="754" cy="620"/>
              <a:chOff x="5640108" y="966369"/>
              <a:chExt cx="476097" cy="391567"/>
            </a:xfrm>
          </p:grpSpPr>
          <p:sp>
            <p:nvSpPr>
              <p:cNvPr id="89" name="椭圆 88"/>
              <p:cNvSpPr/>
              <p:nvPr/>
            </p:nvSpPr>
            <p:spPr>
              <a:xfrm>
                <a:off x="5673454" y="966369"/>
                <a:ext cx="391567" cy="391567"/>
              </a:xfrm>
              <a:prstGeom prst="ellipse">
                <a:avLst/>
              </a:prstGeom>
              <a:solidFill>
                <a:srgbClr val="1B4367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0" name="文本框 17"/>
              <p:cNvSpPr txBox="1"/>
              <p:nvPr/>
            </p:nvSpPr>
            <p:spPr>
              <a:xfrm>
                <a:off x="5640108" y="975817"/>
                <a:ext cx="476097" cy="366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1800" dirty="0" smtClean="0">
                    <a:solidFill>
                      <a:schemeClr val="bg1"/>
                    </a:solidFill>
                    <a:cs typeface="+mn-ea"/>
                    <a:sym typeface="+mn-lt"/>
                  </a:rPr>
                  <a:t>04</a:t>
                </a:r>
                <a:endParaRPr lang="en-US" altLang="zh-CN" sz="18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2794635" y="1956435"/>
            <a:ext cx="2202180" cy="1230630"/>
            <a:chOff x="4201" y="3092"/>
            <a:chExt cx="3468" cy="1938"/>
          </a:xfrm>
        </p:grpSpPr>
        <p:sp>
          <p:nvSpPr>
            <p:cNvPr id="3" name="文本框 2"/>
            <p:cNvSpPr txBox="1"/>
            <p:nvPr/>
          </p:nvSpPr>
          <p:spPr>
            <a:xfrm>
              <a:off x="4201" y="4304"/>
              <a:ext cx="3328" cy="72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B4367"/>
                  </a:solidFill>
                  <a:cs typeface="+mn-ea"/>
                  <a:sym typeface="+mn-lt"/>
                </a:rPr>
                <a:t>CONTENTS</a:t>
              </a:r>
              <a:endParaRPr lang="en-US" altLang="zh-CN" sz="2400" b="1" dirty="0">
                <a:solidFill>
                  <a:srgbClr val="1B4367"/>
                </a:solidFill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4287" y="3092"/>
              <a:ext cx="3382" cy="1212"/>
              <a:chOff x="4287" y="3092"/>
              <a:chExt cx="3382" cy="1212"/>
            </a:xfrm>
          </p:grpSpPr>
          <p:sp>
            <p:nvSpPr>
              <p:cNvPr id="33" name="文本框 32"/>
              <p:cNvSpPr txBox="1"/>
              <p:nvPr/>
            </p:nvSpPr>
            <p:spPr>
              <a:xfrm>
                <a:off x="4287" y="3092"/>
                <a:ext cx="3382" cy="1212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r>
                  <a:rPr lang="zh-CN" altLang="en-US" sz="4400" b="1" spc="-225" dirty="0">
                    <a:solidFill>
                      <a:srgbClr val="1B4367"/>
                    </a:solidFill>
                    <a:cs typeface="+mn-ea"/>
                    <a:sym typeface="+mn-lt"/>
                  </a:rPr>
                  <a:t>目 录</a:t>
                </a:r>
                <a:endParaRPr lang="zh-CN" altLang="en-US" sz="4400" b="1" spc="-225" dirty="0">
                  <a:solidFill>
                    <a:srgbClr val="1B4367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" name="燕尾形 3"/>
              <p:cNvSpPr/>
              <p:nvPr/>
            </p:nvSpPr>
            <p:spPr>
              <a:xfrm>
                <a:off x="6747" y="3343"/>
                <a:ext cx="404" cy="706"/>
              </a:xfrm>
              <a:prstGeom prst="chevron">
                <a:avLst/>
              </a:prstGeom>
              <a:solidFill>
                <a:srgbClr val="1B43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5322406" y="3000066"/>
            <a:ext cx="2648749" cy="413059"/>
            <a:chOff x="8380" y="5189"/>
            <a:chExt cx="3180" cy="650"/>
          </a:xfrm>
        </p:grpSpPr>
        <p:sp>
          <p:nvSpPr>
            <p:cNvPr id="6" name="文本框 10"/>
            <p:cNvSpPr txBox="1"/>
            <p:nvPr/>
          </p:nvSpPr>
          <p:spPr>
            <a:xfrm>
              <a:off x="9182" y="5220"/>
              <a:ext cx="2378" cy="619"/>
            </a:xfrm>
            <a:prstGeom prst="roundRect">
              <a:avLst/>
            </a:prstGeom>
            <a:solidFill>
              <a:srgbClr val="1B4367"/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 sz="1700" dirty="0">
                  <a:solidFill>
                    <a:schemeClr val="bg1"/>
                  </a:solidFill>
                  <a:cs typeface="+mn-ea"/>
                  <a:sym typeface="+mn-lt"/>
                </a:rPr>
                <a:t>动态行为模型</a:t>
              </a:r>
              <a:endParaRPr lang="zh-CN" altLang="en-US" sz="17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8380" y="5189"/>
              <a:ext cx="754" cy="620"/>
              <a:chOff x="5640108" y="966369"/>
              <a:chExt cx="476097" cy="391567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5673454" y="966369"/>
                <a:ext cx="391567" cy="391567"/>
              </a:xfrm>
              <a:prstGeom prst="ellipse">
                <a:avLst/>
              </a:prstGeom>
              <a:solidFill>
                <a:srgbClr val="1B4367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" name="文本框 17"/>
              <p:cNvSpPr txBox="1"/>
              <p:nvPr/>
            </p:nvSpPr>
            <p:spPr>
              <a:xfrm>
                <a:off x="5640108" y="975817"/>
                <a:ext cx="476097" cy="366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>
                  <a:defRPr/>
                </a:pPr>
                <a:r>
                  <a:rPr lang="en-US" altLang="zh-CN" sz="1800" dirty="0" smtClean="0">
                    <a:solidFill>
                      <a:schemeClr val="bg1"/>
                    </a:solidFill>
                    <a:cs typeface="+mn-ea"/>
                    <a:sym typeface="+mn-lt"/>
                  </a:rPr>
                  <a:t>05</a:t>
                </a:r>
                <a:endParaRPr lang="en-US" altLang="zh-CN" sz="18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5322406" y="3661101"/>
            <a:ext cx="2647677" cy="410519"/>
            <a:chOff x="8380" y="6311"/>
            <a:chExt cx="3179" cy="646"/>
          </a:xfrm>
        </p:grpSpPr>
        <p:sp>
          <p:nvSpPr>
            <p:cNvPr id="10" name="文本框 10"/>
            <p:cNvSpPr txBox="1"/>
            <p:nvPr/>
          </p:nvSpPr>
          <p:spPr>
            <a:xfrm>
              <a:off x="9182" y="6342"/>
              <a:ext cx="2377" cy="615"/>
            </a:xfrm>
            <a:prstGeom prst="roundRect">
              <a:avLst/>
            </a:prstGeom>
            <a:solidFill>
              <a:srgbClr val="1B4367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700" dirty="0">
                  <a:solidFill>
                    <a:schemeClr val="bg1"/>
                  </a:solidFill>
                  <a:cs typeface="+mn-ea"/>
                  <a:sym typeface="+mn-lt"/>
                </a:rPr>
                <a:t>系统流程分析</a:t>
              </a:r>
              <a:endParaRPr lang="zh-CN" altLang="en-US" sz="17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8380" y="6311"/>
              <a:ext cx="754" cy="620"/>
              <a:chOff x="5640108" y="966369"/>
              <a:chExt cx="476097" cy="391567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5673454" y="966369"/>
                <a:ext cx="391567" cy="391567"/>
              </a:xfrm>
              <a:prstGeom prst="ellipse">
                <a:avLst/>
              </a:prstGeom>
              <a:solidFill>
                <a:srgbClr val="1B4367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" name="文本框 17"/>
              <p:cNvSpPr txBox="1"/>
              <p:nvPr/>
            </p:nvSpPr>
            <p:spPr>
              <a:xfrm>
                <a:off x="5640108" y="975817"/>
                <a:ext cx="476097" cy="366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1800" dirty="0" smtClean="0">
                    <a:solidFill>
                      <a:schemeClr val="bg1"/>
                    </a:solidFill>
                    <a:cs typeface="+mn-ea"/>
                    <a:sym typeface="+mn-lt"/>
                  </a:rPr>
                  <a:t>06</a:t>
                </a:r>
                <a:endParaRPr lang="en-US" altLang="zh-CN" sz="18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5322570" y="4322445"/>
            <a:ext cx="2647513" cy="410210"/>
            <a:chOff x="8380" y="6311"/>
            <a:chExt cx="3179" cy="646"/>
          </a:xfrm>
        </p:grpSpPr>
        <p:sp>
          <p:nvSpPr>
            <p:cNvPr id="23" name="文本框 10"/>
            <p:cNvSpPr txBox="1"/>
            <p:nvPr/>
          </p:nvSpPr>
          <p:spPr>
            <a:xfrm>
              <a:off x="9182" y="6342"/>
              <a:ext cx="2377" cy="615"/>
            </a:xfrm>
            <a:prstGeom prst="roundRect">
              <a:avLst/>
            </a:prstGeom>
            <a:solidFill>
              <a:srgbClr val="1B4367"/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 sz="1700" dirty="0">
                  <a:solidFill>
                    <a:schemeClr val="bg1"/>
                  </a:solidFill>
                  <a:cs typeface="+mn-ea"/>
                  <a:sym typeface="+mn-lt"/>
                </a:rPr>
                <a:t>系统环境</a:t>
              </a:r>
              <a:endParaRPr lang="zh-CN" altLang="en-US" sz="17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8380" y="6311"/>
              <a:ext cx="754" cy="620"/>
              <a:chOff x="5640108" y="966369"/>
              <a:chExt cx="476097" cy="391567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5673454" y="966369"/>
                <a:ext cx="391567" cy="391567"/>
              </a:xfrm>
              <a:prstGeom prst="ellipse">
                <a:avLst/>
              </a:prstGeom>
              <a:solidFill>
                <a:srgbClr val="1B4367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" name="文本框 17"/>
              <p:cNvSpPr txBox="1"/>
              <p:nvPr/>
            </p:nvSpPr>
            <p:spPr>
              <a:xfrm>
                <a:off x="5640108" y="975817"/>
                <a:ext cx="476097" cy="366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>
                  <a:defRPr/>
                </a:pPr>
                <a:r>
                  <a:rPr lang="en-US" altLang="zh-CN" sz="1800" dirty="0" smtClean="0">
                    <a:solidFill>
                      <a:schemeClr val="bg1"/>
                    </a:solidFill>
                    <a:cs typeface="+mn-ea"/>
                    <a:sym typeface="+mn-lt"/>
                  </a:rPr>
                  <a:t>07</a:t>
                </a:r>
                <a:endParaRPr lang="en-US" altLang="zh-CN" sz="18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-2147482621" name="图片 -2147482622"/>
          <p:cNvPicPr>
            <a:picLocks noChangeAspect="1"/>
          </p:cNvPicPr>
          <p:nvPr/>
        </p:nvPicPr>
        <p:blipFill>
          <a:blip r:embed="rId1"/>
          <a:srcRect b="2876"/>
          <a:stretch>
            <a:fillRect/>
          </a:stretch>
        </p:blipFill>
        <p:spPr>
          <a:xfrm>
            <a:off x="4222750" y="45720"/>
            <a:ext cx="4142105" cy="50526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文本框 15"/>
          <p:cNvSpPr txBox="1"/>
          <p:nvPr/>
        </p:nvSpPr>
        <p:spPr>
          <a:xfrm>
            <a:off x="339725" y="394335"/>
            <a:ext cx="3502025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zh-CN" altLang="en-US" sz="2400" b="1" dirty="0">
                <a:solidFill>
                  <a:srgbClr val="1B4367"/>
                </a:solidFill>
                <a:cs typeface="+mn-ea"/>
                <a:sym typeface="+mn-lt"/>
              </a:rPr>
              <a:t>学生修改签到信息</a:t>
            </a:r>
            <a:r>
              <a:rPr lang="zh-CN" altLang="en-US" sz="2400" b="1" dirty="0">
                <a:solidFill>
                  <a:srgbClr val="1B4367"/>
                </a:solidFill>
                <a:cs typeface="+mn-ea"/>
                <a:sym typeface="+mn-lt"/>
              </a:rPr>
              <a:t>时序图</a:t>
            </a:r>
            <a:endParaRPr lang="zh-CN" altLang="en-US" sz="2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253365" y="1153160"/>
            <a:ext cx="3861435" cy="29997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304800">
              <a:lnSpc>
                <a:spcPct val="150000"/>
              </a:lnSpc>
            </a:pPr>
            <a:r>
              <a:rPr lang="zh-CN" sz="1800" b="0">
                <a:solidFill>
                  <a:srgbClr val="000000"/>
                </a:solidFill>
                <a:ea typeface="+mn-lt"/>
              </a:rPr>
              <a:t>学生提出的修改签到信息首先要经过教师的审核。</a:t>
            </a:r>
            <a:endParaRPr lang="zh-CN" sz="1800" b="0">
              <a:solidFill>
                <a:srgbClr val="000000"/>
              </a:solidFill>
              <a:ea typeface="+mn-lt"/>
            </a:endParaRPr>
          </a:p>
          <a:p>
            <a:pPr indent="304800">
              <a:lnSpc>
                <a:spcPct val="150000"/>
              </a:lnSpc>
            </a:pPr>
            <a:r>
              <a:rPr lang="zh-CN" sz="1800" b="0">
                <a:solidFill>
                  <a:srgbClr val="000000"/>
                </a:solidFill>
                <a:ea typeface="+mn-lt"/>
              </a:rPr>
              <a:t>当教师审核通过时，教师继续提交至教务处管理员进行审核。</a:t>
            </a:r>
            <a:endParaRPr lang="zh-CN" sz="1800" b="0">
              <a:solidFill>
                <a:srgbClr val="000000"/>
              </a:solidFill>
              <a:ea typeface="+mn-lt"/>
            </a:endParaRPr>
          </a:p>
          <a:p>
            <a:pPr indent="304800">
              <a:lnSpc>
                <a:spcPct val="150000"/>
              </a:lnSpc>
            </a:pPr>
            <a:r>
              <a:rPr lang="zh-CN" sz="1800" b="0">
                <a:solidFill>
                  <a:srgbClr val="000000"/>
                </a:solidFill>
                <a:ea typeface="+mn-lt"/>
              </a:rPr>
              <a:t>当教务处管理员审核通过时则认为修改成功，如果教师审核或者教务处管理员审核失败时，则修改失败。</a:t>
            </a:r>
            <a:endParaRPr lang="zh-CN" altLang="en-US" sz="1800">
              <a:ea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文本框 15"/>
          <p:cNvSpPr txBox="1"/>
          <p:nvPr/>
        </p:nvSpPr>
        <p:spPr>
          <a:xfrm>
            <a:off x="339725" y="394335"/>
            <a:ext cx="2715260" cy="807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zh-CN" altLang="en-US" sz="2400" b="1" dirty="0">
                <a:solidFill>
                  <a:srgbClr val="1B4367"/>
                </a:solidFill>
                <a:cs typeface="+mn-ea"/>
                <a:sym typeface="+mn-lt"/>
              </a:rPr>
              <a:t>学生更改个人信息时序图</a:t>
            </a:r>
            <a:endParaRPr lang="zh-CN" altLang="en-US" sz="2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339725" y="1394460"/>
            <a:ext cx="2490470" cy="29997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304800">
              <a:lnSpc>
                <a:spcPct val="150000"/>
              </a:lnSpc>
            </a:pPr>
            <a:r>
              <a:rPr lang="zh-CN" sz="1800" b="0">
                <a:solidFill>
                  <a:srgbClr val="000000"/>
                </a:solidFill>
                <a:ea typeface="+mn-lt"/>
              </a:rPr>
              <a:t>学生提出的修改个人信息提交到教务处，当教务处审核通过时则认为修改成功。</a:t>
            </a:r>
            <a:endParaRPr lang="zh-CN" sz="1800" b="0">
              <a:solidFill>
                <a:srgbClr val="000000"/>
              </a:solidFill>
              <a:ea typeface="+mn-lt"/>
            </a:endParaRPr>
          </a:p>
          <a:p>
            <a:pPr indent="304800">
              <a:lnSpc>
                <a:spcPct val="150000"/>
              </a:lnSpc>
            </a:pPr>
            <a:r>
              <a:rPr lang="zh-CN" sz="1800" b="0">
                <a:solidFill>
                  <a:srgbClr val="000000"/>
                </a:solidFill>
                <a:ea typeface="+mn-lt"/>
              </a:rPr>
              <a:t>教师修改个人信息的时序图与学生修改个人信息时序图类似。</a:t>
            </a:r>
            <a:endParaRPr lang="zh-CN" sz="1800" b="0">
              <a:solidFill>
                <a:srgbClr val="000000"/>
              </a:solidFill>
              <a:ea typeface="+mn-lt"/>
            </a:endParaRPr>
          </a:p>
        </p:txBody>
      </p:sp>
      <p:pic>
        <p:nvPicPr>
          <p:cNvPr id="-2147482620" name="图片 -21474826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6265" y="218440"/>
            <a:ext cx="5697855" cy="47072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483768" y="2709756"/>
            <a:ext cx="4171762" cy="5911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系统流程分析</a:t>
            </a:r>
            <a:endParaRPr lang="zh-CN" altLang="en-US" sz="3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95" name="文本框 11"/>
          <p:cNvSpPr txBox="1"/>
          <p:nvPr/>
        </p:nvSpPr>
        <p:spPr>
          <a:xfrm>
            <a:off x="3713476" y="1575042"/>
            <a:ext cx="1732894" cy="837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06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PART </a:t>
            </a:r>
            <a:endParaRPr lang="en-US" altLang="zh-CN" sz="240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2" grpId="0"/>
      <p:bldP spid="9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文本框 15"/>
          <p:cNvSpPr txBox="1"/>
          <p:nvPr/>
        </p:nvSpPr>
        <p:spPr>
          <a:xfrm>
            <a:off x="339725" y="394335"/>
            <a:ext cx="3502025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zh-CN" altLang="en-US" sz="2400" b="1" dirty="0">
                <a:solidFill>
                  <a:srgbClr val="1B4367"/>
                </a:solidFill>
                <a:cs typeface="+mn-ea"/>
                <a:sym typeface="+mn-lt"/>
              </a:rPr>
              <a:t>人脸识别签到流程</a:t>
            </a:r>
            <a:endParaRPr lang="zh-CN" altLang="en-US" sz="2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pic>
        <p:nvPicPr>
          <p:cNvPr id="-2147482619" name="图片 -21474826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1750" y="115570"/>
            <a:ext cx="2912110" cy="49123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文本框 15"/>
          <p:cNvSpPr txBox="1"/>
          <p:nvPr/>
        </p:nvSpPr>
        <p:spPr>
          <a:xfrm>
            <a:off x="822325" y="381635"/>
            <a:ext cx="3502025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zh-CN" altLang="en-US" sz="2400" b="1" dirty="0">
                <a:solidFill>
                  <a:srgbClr val="1B4367"/>
                </a:solidFill>
                <a:cs typeface="+mn-ea"/>
                <a:sym typeface="+mn-lt"/>
              </a:rPr>
              <a:t>学生功能流程</a:t>
            </a:r>
            <a:endParaRPr lang="zh-CN" altLang="en-US" sz="2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pic>
        <p:nvPicPr>
          <p:cNvPr id="-2147482618" name="图片 -21474826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13760" y="32385"/>
            <a:ext cx="4196715" cy="48729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文本框 15"/>
          <p:cNvSpPr txBox="1"/>
          <p:nvPr/>
        </p:nvSpPr>
        <p:spPr>
          <a:xfrm>
            <a:off x="822325" y="381635"/>
            <a:ext cx="3502025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zh-CN" altLang="en-US" sz="2400" b="1" dirty="0">
                <a:solidFill>
                  <a:srgbClr val="1B4367"/>
                </a:solidFill>
                <a:cs typeface="+mn-ea"/>
                <a:sym typeface="+mn-lt"/>
              </a:rPr>
              <a:t>教师功能流程</a:t>
            </a:r>
            <a:endParaRPr lang="zh-CN" altLang="en-US" sz="2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pic>
        <p:nvPicPr>
          <p:cNvPr id="-2147482617" name="图片 -21474826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8975" y="152400"/>
            <a:ext cx="4286250" cy="48387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文本框 15"/>
          <p:cNvSpPr txBox="1"/>
          <p:nvPr/>
        </p:nvSpPr>
        <p:spPr>
          <a:xfrm>
            <a:off x="517525" y="737235"/>
            <a:ext cx="1443990" cy="11760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zh-CN" altLang="en-US" sz="2400" b="1" dirty="0">
                <a:solidFill>
                  <a:srgbClr val="1B4367"/>
                </a:solidFill>
                <a:cs typeface="+mn-ea"/>
                <a:sym typeface="+mn-lt"/>
              </a:rPr>
              <a:t>教务处管理员功能流程图</a:t>
            </a:r>
            <a:endParaRPr lang="zh-CN" altLang="en-US" sz="2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pic>
        <p:nvPicPr>
          <p:cNvPr id="-2147482616" name="图片 -21474826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6315" y="304165"/>
            <a:ext cx="6516370" cy="45345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文本框 15"/>
          <p:cNvSpPr txBox="1"/>
          <p:nvPr/>
        </p:nvSpPr>
        <p:spPr>
          <a:xfrm>
            <a:off x="517525" y="737235"/>
            <a:ext cx="2421890" cy="11760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zh-CN" altLang="en-US" sz="2400" b="1" dirty="0">
                <a:solidFill>
                  <a:srgbClr val="1B4367"/>
                </a:solidFill>
                <a:cs typeface="+mn-ea"/>
                <a:sym typeface="+mn-lt"/>
              </a:rPr>
              <a:t>学生修改个人信息或签到信息泳道图</a:t>
            </a:r>
            <a:endParaRPr lang="zh-CN" altLang="en-US" sz="2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pic>
        <p:nvPicPr>
          <p:cNvPr id="-2147482615" name="图片 -21474826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48380" y="35560"/>
            <a:ext cx="4490720" cy="51079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文本框 15"/>
          <p:cNvSpPr txBox="1"/>
          <p:nvPr/>
        </p:nvSpPr>
        <p:spPr>
          <a:xfrm>
            <a:off x="517525" y="737235"/>
            <a:ext cx="2421890" cy="807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zh-CN" altLang="en-US" sz="2400" b="1" dirty="0">
                <a:solidFill>
                  <a:srgbClr val="1B4367"/>
                </a:solidFill>
                <a:cs typeface="+mn-ea"/>
                <a:sym typeface="+mn-lt"/>
              </a:rPr>
              <a:t>教师修改个人信息泳道图</a:t>
            </a:r>
            <a:endParaRPr lang="zh-CN" altLang="en-US" sz="2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pic>
        <p:nvPicPr>
          <p:cNvPr id="-2147482614" name="图片 -21474826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38295" y="64770"/>
            <a:ext cx="3071495" cy="50145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椭圆 10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1"/>
          <p:cNvSpPr txBox="1"/>
          <p:nvPr/>
        </p:nvSpPr>
        <p:spPr>
          <a:xfrm>
            <a:off x="2483768" y="2709756"/>
            <a:ext cx="4171762" cy="5911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系统环境</a:t>
            </a:r>
            <a:endParaRPr lang="zh-CN" altLang="en-US" sz="3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05" name="文本框 11"/>
          <p:cNvSpPr txBox="1"/>
          <p:nvPr/>
        </p:nvSpPr>
        <p:spPr>
          <a:xfrm>
            <a:off x="3713476" y="1575042"/>
            <a:ext cx="1732894" cy="837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 smtClean="0">
                <a:solidFill>
                  <a:schemeClr val="bg1"/>
                </a:solidFill>
                <a:cs typeface="+mn-ea"/>
                <a:sym typeface="+mn-lt"/>
              </a:rPr>
              <a:t>07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PART </a:t>
            </a:r>
            <a:endParaRPr lang="en-US" altLang="zh-CN" sz="240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/>
      <p:bldP spid="10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483768" y="2709756"/>
            <a:ext cx="4171762" cy="5911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任务概述</a:t>
            </a:r>
            <a:endParaRPr lang="zh-CN" altLang="en-US" sz="3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95" name="文本框 11"/>
          <p:cNvSpPr txBox="1"/>
          <p:nvPr/>
        </p:nvSpPr>
        <p:spPr>
          <a:xfrm>
            <a:off x="3713476" y="1575042"/>
            <a:ext cx="1732894" cy="81573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PART </a:t>
            </a:r>
            <a:endParaRPr lang="en-US" altLang="zh-CN" sz="240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9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765175" y="777240"/>
          <a:ext cx="7409815" cy="2148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67330"/>
                <a:gridCol w="4642485"/>
              </a:tblGrid>
              <a:tr h="736600">
                <a:tc>
                  <a:txBody>
                    <a:bodyPr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30">
                          <a:solidFill>
                            <a:srgbClr val="848587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环境</a:t>
                      </a:r>
                      <a:endParaRPr lang="en-US" sz="2000" b="1" spc="130">
                        <a:solidFill>
                          <a:srgbClr val="848587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28575">
                      <a:solidFill>
                        <a:srgbClr val="848587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30">
                          <a:solidFill>
                            <a:srgbClr val="848587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配置</a:t>
                      </a:r>
                      <a:endParaRPr lang="en-US" sz="2000" b="1" spc="130">
                        <a:solidFill>
                          <a:srgbClr val="848587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28575">
                      <a:solidFill>
                        <a:srgbClr val="848587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706120">
                <a:tc>
                  <a:txBody>
                    <a:bodyPr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CPU内存硬盘</a:t>
                      </a:r>
                      <a:endParaRPr lang="en-US" sz="18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Intel 四核 2.0及以上2G100G</a:t>
                      </a:r>
                      <a:endParaRPr lang="en-US" sz="18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706120">
                <a:tc>
                  <a:txBody>
                    <a:bodyPr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操作系统服务器</a:t>
                      </a:r>
                      <a:endParaRPr lang="en-US" sz="18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28575">
                      <a:solidFill>
                        <a:srgbClr val="848587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Win10CentOS7</a:t>
                      </a:r>
                      <a:endParaRPr lang="en-US" sz="18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17500" marR="317500" marT="215900" marB="215900" vert="horz" anchor="ctr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28575">
                      <a:solidFill>
                        <a:srgbClr val="848587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720725" y="140335"/>
            <a:ext cx="3031490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sz="2400" b="1" dirty="0">
                <a:solidFill>
                  <a:srgbClr val="1B4367"/>
                </a:solidFill>
                <a:cs typeface="+mn-ea"/>
                <a:sym typeface="+mn-lt"/>
              </a:rPr>
              <a:t>系统运行硬件环境表</a:t>
            </a:r>
            <a:endParaRPr sz="2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765283" y="3825777"/>
          <a:ext cx="7419975" cy="10687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69105"/>
                <a:gridCol w="3150870"/>
              </a:tblGrid>
              <a:tr h="55880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20">
                          <a:solidFill>
                            <a:srgbClr val="848587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软件</a:t>
                      </a:r>
                      <a:endParaRPr lang="en-US" sz="2000" b="1" spc="120">
                        <a:solidFill>
                          <a:srgbClr val="848587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28575">
                      <a:solidFill>
                        <a:srgbClr val="848587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20">
                          <a:solidFill>
                            <a:srgbClr val="848587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  <a:endParaRPr lang="en-US" sz="2000" b="1" spc="120">
                        <a:solidFill>
                          <a:srgbClr val="848587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28575">
                      <a:solidFill>
                        <a:srgbClr val="848587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0990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Python3.X版本PostgreSQL 10.0</a:t>
                      </a:r>
                      <a:endParaRPr lang="en-US" sz="18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28575">
                      <a:solidFill>
                        <a:srgbClr val="848587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系统开发语言数据库系统</a:t>
                      </a:r>
                      <a:endParaRPr lang="en-US" sz="18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57150" marB="57150" vert="horz" anchor="ctr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28575">
                      <a:solidFill>
                        <a:srgbClr val="848587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765175" y="3252470"/>
            <a:ext cx="3031490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sz="2400" b="1" dirty="0">
                <a:solidFill>
                  <a:srgbClr val="1B4367"/>
                </a:solidFill>
                <a:cs typeface="+mn-ea"/>
                <a:sym typeface="+mn-lt"/>
              </a:rPr>
              <a:t>软件开发平台表</a:t>
            </a:r>
            <a:endParaRPr sz="2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99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374137" y="1884748"/>
            <a:ext cx="4272439" cy="108491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defRPr/>
            </a:pPr>
            <a:r>
              <a:rPr lang="en-US" altLang="zh-CN" sz="6600" b="1" dirty="0">
                <a:solidFill>
                  <a:srgbClr val="1B4367"/>
                </a:solidFill>
                <a:cs typeface="+mn-ea"/>
                <a:sym typeface="+mn-lt"/>
              </a:rPr>
              <a:t>THANKS</a:t>
            </a:r>
            <a:endParaRPr lang="en-US" altLang="zh-CN" sz="66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85365" y="3383915"/>
            <a:ext cx="50158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800"/>
              <a:t>项目Git访问地址：</a:t>
            </a:r>
            <a:endParaRPr lang="zh-CN" altLang="en-US" sz="1800"/>
          </a:p>
          <a:p>
            <a:r>
              <a:rPr lang="zh-CN" altLang="en-US" sz="1800"/>
              <a:t>https://github.com/IFace-class/Face-face</a:t>
            </a:r>
            <a:endParaRPr lang="zh-CN" altLang="en-US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文本框 15"/>
          <p:cNvSpPr txBox="1"/>
          <p:nvPr/>
        </p:nvSpPr>
        <p:spPr>
          <a:xfrm>
            <a:off x="720725" y="330835"/>
            <a:ext cx="1359535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zh-CN" altLang="en-US" sz="2400" b="1" dirty="0">
                <a:solidFill>
                  <a:srgbClr val="1B4367"/>
                </a:solidFill>
                <a:cs typeface="+mn-ea"/>
                <a:sym typeface="+mn-lt"/>
              </a:rPr>
              <a:t>目标</a:t>
            </a:r>
            <a:endParaRPr lang="zh-CN" altLang="en-US" sz="2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2159000" y="3001010"/>
            <a:ext cx="5643880" cy="414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 algn="just">
              <a:lnSpc>
                <a:spcPct val="150000"/>
              </a:lnSpc>
            </a:pPr>
            <a:r>
              <a:rPr lang="zh-CN" b="0">
                <a:ea typeface="+mn-lt"/>
              </a:rPr>
              <a:t>完成对课堂同学状态进行实时监测。</a:t>
            </a:r>
            <a:endParaRPr lang="zh-CN" altLang="en-US" b="0">
              <a:ea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59000" y="3505835"/>
            <a:ext cx="6573520" cy="1060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 algn="just">
              <a:lnSpc>
                <a:spcPct val="150000"/>
              </a:lnSpc>
            </a:pPr>
            <a:r>
              <a:rPr lang="zh-CN" b="0">
                <a:ea typeface="+mn-lt"/>
              </a:rPr>
              <a:t>该产品是一个新型自主的智能课堂软件系统，目前处于原型开发阶段，后续会有升级功能，应当考虑功能的扩展性。该产品可考虑与学校的教务处系统融合，集中管理考勤信息，也可以独立工作，成为一套单独的智能课堂辅助教学系统。</a:t>
            </a:r>
            <a:endParaRPr lang="zh-CN" altLang="en-US" b="0">
              <a:ea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64870" y="2087880"/>
            <a:ext cx="10718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 b="1" dirty="0">
                <a:solidFill>
                  <a:srgbClr val="1B4367"/>
                </a:solidFill>
                <a:cs typeface="+mn-ea"/>
                <a:sym typeface="+mn-ea"/>
              </a:rPr>
              <a:t>第一阶段：</a:t>
            </a:r>
            <a:endParaRPr lang="zh-CN" altLang="en-US" b="1" dirty="0">
              <a:solidFill>
                <a:srgbClr val="1B4367"/>
              </a:solidFill>
              <a:cs typeface="+mn-ea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59000" y="982980"/>
            <a:ext cx="657098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ea typeface="+mn-lt"/>
                <a:sym typeface="+mn-ea"/>
              </a:rPr>
              <a:t>      </a:t>
            </a:r>
            <a:r>
              <a:rPr lang="zh-CN">
                <a:ea typeface="+mn-lt"/>
                <a:sym typeface="+mn-ea"/>
              </a:rPr>
              <a:t>该产品应用于高校课堂环境，借助人脸识别技术用于帮助教师完成课堂考勤任务，并对课堂同学状态进行实时监测。</a:t>
            </a:r>
            <a:endParaRPr lang="zh-CN" altLang="en-US">
              <a:ea typeface="+mn-lt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59000" y="1822450"/>
            <a:ext cx="6673850" cy="1060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ea typeface="+mn-lt"/>
                <a:sym typeface="+mn-ea"/>
              </a:rPr>
              <a:t>      </a:t>
            </a:r>
            <a:r>
              <a:rPr lang="zh-CN">
                <a:ea typeface="+mn-lt"/>
                <a:sym typeface="+mn-ea"/>
              </a:rPr>
              <a:t>从指定的数据存储源读取各个教室对应的课程信息和学生个人信息，进行人脸识别签到，将签到信息返还数据存储源整个课堂考勤流程，并且还包含相关的数据采集、数据查询与用户管理功能。</a:t>
            </a:r>
            <a:endParaRPr lang="en-US" altLang="zh-CN">
              <a:ea typeface="+mn-lt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4235" y="2941955"/>
            <a:ext cx="10718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 b="1" dirty="0">
                <a:solidFill>
                  <a:srgbClr val="1B4367"/>
                </a:solidFill>
                <a:cs typeface="+mn-ea"/>
                <a:sym typeface="+mn-ea"/>
              </a:rPr>
              <a:t>第二</a:t>
            </a:r>
            <a:r>
              <a:rPr lang="zh-CN" altLang="en-US" b="1" dirty="0">
                <a:solidFill>
                  <a:srgbClr val="1B4367"/>
                </a:solidFill>
                <a:cs typeface="+mn-ea"/>
                <a:sym typeface="+mn-ea"/>
              </a:rPr>
              <a:t>阶段：</a:t>
            </a:r>
            <a:endParaRPr lang="zh-CN" altLang="en-US" b="1" dirty="0">
              <a:solidFill>
                <a:srgbClr val="1B4367"/>
              </a:solidFill>
              <a:cs typeface="+mn-ea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64870" y="3850640"/>
            <a:ext cx="10718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 b="1" dirty="0">
                <a:solidFill>
                  <a:srgbClr val="1B4367"/>
                </a:solidFill>
                <a:cs typeface="+mn-ea"/>
                <a:sym typeface="+mn-ea"/>
              </a:rPr>
              <a:t>后续升级</a:t>
            </a:r>
            <a:r>
              <a:rPr lang="zh-CN" altLang="en-US" b="1" dirty="0">
                <a:solidFill>
                  <a:srgbClr val="1B4367"/>
                </a:solidFill>
                <a:cs typeface="+mn-ea"/>
                <a:sym typeface="+mn-ea"/>
              </a:rPr>
              <a:t>：</a:t>
            </a:r>
            <a:endParaRPr lang="zh-CN" altLang="en-US" b="1" dirty="0">
              <a:solidFill>
                <a:srgbClr val="1B4367"/>
              </a:solidFill>
              <a:cs typeface="+mn-ea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4235" y="1189990"/>
            <a:ext cx="10718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 b="1" dirty="0">
                <a:solidFill>
                  <a:srgbClr val="1B4367"/>
                </a:solidFill>
                <a:cs typeface="+mn-ea"/>
                <a:sym typeface="+mn-ea"/>
              </a:rPr>
              <a:t>总体目标</a:t>
            </a:r>
            <a:r>
              <a:rPr lang="zh-CN" altLang="en-US" b="1" dirty="0">
                <a:solidFill>
                  <a:srgbClr val="1B4367"/>
                </a:solidFill>
                <a:cs typeface="+mn-ea"/>
                <a:sym typeface="+mn-ea"/>
              </a:rPr>
              <a:t>：</a:t>
            </a:r>
            <a:endParaRPr lang="zh-CN" altLang="en-US" b="1" dirty="0">
              <a:solidFill>
                <a:srgbClr val="1B4367"/>
              </a:solidFill>
              <a:cs typeface="+mn-ea"/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46710" y="1009650"/>
            <a:ext cx="436880" cy="3298190"/>
            <a:chOff x="546" y="1590"/>
            <a:chExt cx="688" cy="5194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690" y="1590"/>
              <a:ext cx="11" cy="5194"/>
            </a:xfrm>
            <a:prstGeom prst="line">
              <a:avLst/>
            </a:prstGeom>
            <a:ln w="9525">
              <a:solidFill>
                <a:srgbClr val="1B4367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组合 72"/>
            <p:cNvGrpSpPr/>
            <p:nvPr/>
          </p:nvGrpSpPr>
          <p:grpSpPr>
            <a:xfrm>
              <a:off x="546" y="5931"/>
              <a:ext cx="689" cy="669"/>
              <a:chOff x="5237224" y="4937554"/>
              <a:chExt cx="914912" cy="926470"/>
            </a:xfrm>
            <a:solidFill>
              <a:schemeClr val="bg1"/>
            </a:solidFill>
          </p:grpSpPr>
          <p:sp>
            <p:nvSpPr>
              <p:cNvPr id="65" name="Freeform 1812"/>
              <p:cNvSpPr/>
              <p:nvPr/>
            </p:nvSpPr>
            <p:spPr>
              <a:xfrm>
                <a:off x="5237224" y="4937554"/>
                <a:ext cx="914912" cy="926470"/>
              </a:xfrm>
              <a:custGeom>
                <a:avLst/>
                <a:gdLst>
                  <a:gd name="txL" fmla="*/ 0 w 91"/>
                  <a:gd name="txT" fmla="*/ 0 h 92"/>
                  <a:gd name="txR" fmla="*/ 91 w 91"/>
                  <a:gd name="txB" fmla="*/ 92 h 92"/>
                </a:gdLst>
                <a:ahLst/>
                <a:cxnLst>
                  <a:cxn ang="0">
                    <a:pos x="463341" y="150743"/>
                  </a:cxn>
                  <a:cxn ang="0">
                    <a:pos x="376464" y="463826"/>
                  </a:cxn>
                  <a:cxn ang="0">
                    <a:pos x="63709" y="382657"/>
                  </a:cxn>
                  <a:cxn ang="0">
                    <a:pos x="150586" y="63776"/>
                  </a:cxn>
                  <a:cxn ang="0">
                    <a:pos x="463341" y="150743"/>
                  </a:cxn>
                </a:cxnLst>
                <a:rect l="txL" t="txT" r="txR" b="txB"/>
                <a:pathLst>
                  <a:path w="91" h="92">
                    <a:moveTo>
                      <a:pt x="80" y="26"/>
                    </a:moveTo>
                    <a:cubicBezTo>
                      <a:pt x="91" y="45"/>
                      <a:pt x="84" y="69"/>
                      <a:pt x="65" y="80"/>
                    </a:cubicBezTo>
                    <a:cubicBezTo>
                      <a:pt x="46" y="92"/>
                      <a:pt x="22" y="85"/>
                      <a:pt x="11" y="66"/>
                    </a:cubicBezTo>
                    <a:cubicBezTo>
                      <a:pt x="0" y="47"/>
                      <a:pt x="6" y="22"/>
                      <a:pt x="26" y="11"/>
                    </a:cubicBezTo>
                    <a:cubicBezTo>
                      <a:pt x="45" y="0"/>
                      <a:pt x="69" y="7"/>
                      <a:pt x="80" y="26"/>
                    </a:cubicBezTo>
                  </a:path>
                </a:pathLst>
              </a:custGeom>
              <a:solidFill>
                <a:srgbClr val="1B4367"/>
              </a:solidFill>
              <a:ln w="9525">
                <a:solidFill>
                  <a:schemeClr val="bg1"/>
                </a:solidFill>
              </a:ln>
            </p:spPr>
            <p:txBody>
              <a:bodyPr/>
              <a:p>
                <a:pPr>
                  <a:lnSpc>
                    <a:spcPct val="150000"/>
                  </a:lnSpc>
                </a:pPr>
                <a:endParaRPr lang="zh-CN" altLang="en-US" sz="1600">
                  <a:cs typeface="+mn-ea"/>
                  <a:sym typeface="+mn-lt"/>
                </a:endParaRPr>
              </a:p>
            </p:txBody>
          </p:sp>
          <p:grpSp>
            <p:nvGrpSpPr>
              <p:cNvPr id="9" name="组合 8"/>
              <p:cNvGrpSpPr/>
              <p:nvPr/>
            </p:nvGrpSpPr>
            <p:grpSpPr>
              <a:xfrm>
                <a:off x="5474309" y="5184293"/>
                <a:ext cx="438631" cy="441328"/>
                <a:chOff x="5595939" y="4999038"/>
                <a:chExt cx="515938" cy="519113"/>
              </a:xfrm>
              <a:grpFill/>
            </p:grpSpPr>
            <p:sp>
              <p:nvSpPr>
                <p:cNvPr id="49" name="Freeform 5"/>
                <p:cNvSpPr/>
                <p:nvPr/>
              </p:nvSpPr>
              <p:spPr bwMode="auto">
                <a:xfrm>
                  <a:off x="5599114" y="4999038"/>
                  <a:ext cx="430213" cy="303213"/>
                </a:xfrm>
                <a:custGeom>
                  <a:avLst/>
                  <a:gdLst>
                    <a:gd name="T0" fmla="*/ 298 w 298"/>
                    <a:gd name="T1" fmla="*/ 81 h 211"/>
                    <a:gd name="T2" fmla="*/ 292 w 298"/>
                    <a:gd name="T3" fmla="*/ 0 h 211"/>
                    <a:gd name="T4" fmla="*/ 210 w 298"/>
                    <a:gd name="T5" fmla="*/ 30 h 211"/>
                    <a:gd name="T6" fmla="*/ 242 w 298"/>
                    <a:gd name="T7" fmla="*/ 48 h 211"/>
                    <a:gd name="T8" fmla="*/ 100 w 298"/>
                    <a:gd name="T9" fmla="*/ 155 h 211"/>
                    <a:gd name="T10" fmla="*/ 1 w 298"/>
                    <a:gd name="T11" fmla="*/ 169 h 211"/>
                    <a:gd name="T12" fmla="*/ 1 w 298"/>
                    <a:gd name="T13" fmla="*/ 188 h 211"/>
                    <a:gd name="T14" fmla="*/ 1 w 298"/>
                    <a:gd name="T15" fmla="*/ 207 h 211"/>
                    <a:gd name="T16" fmla="*/ 1 w 298"/>
                    <a:gd name="T17" fmla="*/ 207 h 211"/>
                    <a:gd name="T18" fmla="*/ 112 w 298"/>
                    <a:gd name="T19" fmla="*/ 191 h 211"/>
                    <a:gd name="T20" fmla="*/ 208 w 298"/>
                    <a:gd name="T21" fmla="*/ 139 h 211"/>
                    <a:gd name="T22" fmla="*/ 275 w 298"/>
                    <a:gd name="T23" fmla="*/ 68 h 211"/>
                    <a:gd name="T24" fmla="*/ 298 w 298"/>
                    <a:gd name="T25" fmla="*/ 81 h 2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98" h="211">
                      <a:moveTo>
                        <a:pt x="298" y="81"/>
                      </a:moveTo>
                      <a:cubicBezTo>
                        <a:pt x="292" y="0"/>
                        <a:pt x="292" y="0"/>
                        <a:pt x="292" y="0"/>
                      </a:cubicBezTo>
                      <a:cubicBezTo>
                        <a:pt x="210" y="30"/>
                        <a:pt x="210" y="30"/>
                        <a:pt x="210" y="30"/>
                      </a:cubicBezTo>
                      <a:cubicBezTo>
                        <a:pt x="242" y="48"/>
                        <a:pt x="242" y="48"/>
                        <a:pt x="242" y="48"/>
                      </a:cubicBezTo>
                      <a:cubicBezTo>
                        <a:pt x="208" y="98"/>
                        <a:pt x="160" y="133"/>
                        <a:pt x="100" y="155"/>
                      </a:cubicBezTo>
                      <a:cubicBezTo>
                        <a:pt x="46" y="174"/>
                        <a:pt x="1" y="169"/>
                        <a:pt x="1" y="169"/>
                      </a:cubicBezTo>
                      <a:cubicBezTo>
                        <a:pt x="1" y="188"/>
                        <a:pt x="1" y="188"/>
                        <a:pt x="1" y="188"/>
                      </a:cubicBezTo>
                      <a:cubicBezTo>
                        <a:pt x="1" y="207"/>
                        <a:pt x="1" y="207"/>
                        <a:pt x="1" y="207"/>
                      </a:cubicBezTo>
                      <a:cubicBezTo>
                        <a:pt x="1" y="207"/>
                        <a:pt x="0" y="207"/>
                        <a:pt x="1" y="207"/>
                      </a:cubicBezTo>
                      <a:cubicBezTo>
                        <a:pt x="8" y="207"/>
                        <a:pt x="55" y="211"/>
                        <a:pt x="112" y="191"/>
                      </a:cubicBezTo>
                      <a:cubicBezTo>
                        <a:pt x="147" y="179"/>
                        <a:pt x="180" y="161"/>
                        <a:pt x="208" y="139"/>
                      </a:cubicBezTo>
                      <a:cubicBezTo>
                        <a:pt x="234" y="119"/>
                        <a:pt x="256" y="95"/>
                        <a:pt x="275" y="68"/>
                      </a:cubicBezTo>
                      <a:lnTo>
                        <a:pt x="298" y="81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p>
                  <a:pPr>
                    <a:lnSpc>
                      <a:spcPct val="150000"/>
                    </a:lnSpc>
                    <a:defRPr/>
                  </a:pPr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  <p:sp>
              <p:nvSpPr>
                <p:cNvPr id="50" name="Rectangle 6"/>
                <p:cNvSpPr>
                  <a:spLocks noChangeArrowheads="1"/>
                </p:cNvSpPr>
                <p:nvPr/>
              </p:nvSpPr>
              <p:spPr bwMode="auto">
                <a:xfrm>
                  <a:off x="5595939" y="5345113"/>
                  <a:ext cx="100013" cy="109538"/>
                </a:xfrm>
                <a:prstGeom prst="rect">
                  <a:avLst/>
                </a:prstGeom>
                <a:grpFill/>
                <a:ln w="9525">
                  <a:solidFill>
                    <a:schemeClr val="bg1"/>
                  </a:solidFill>
                  <a:miter lim="800000"/>
                </a:ln>
              </p:spPr>
              <p:txBody>
                <a:bodyPr/>
                <a:p>
                  <a:pPr>
                    <a:lnSpc>
                      <a:spcPct val="150000"/>
                    </a:lnSpc>
                    <a:defRPr/>
                  </a:pPr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  <p:sp>
              <p:nvSpPr>
                <p:cNvPr id="51" name="Freeform 7"/>
                <p:cNvSpPr/>
                <p:nvPr/>
              </p:nvSpPr>
              <p:spPr bwMode="auto">
                <a:xfrm>
                  <a:off x="5713414" y="5310188"/>
                  <a:ext cx="98425" cy="144463"/>
                </a:xfrm>
                <a:custGeom>
                  <a:avLst/>
                  <a:gdLst>
                    <a:gd name="T0" fmla="*/ 62 w 62"/>
                    <a:gd name="T1" fmla="*/ 0 h 91"/>
                    <a:gd name="T2" fmla="*/ 1 w 62"/>
                    <a:gd name="T3" fmla="*/ 0 h 91"/>
                    <a:gd name="T4" fmla="*/ 0 w 62"/>
                    <a:gd name="T5" fmla="*/ 91 h 91"/>
                    <a:gd name="T6" fmla="*/ 62 w 62"/>
                    <a:gd name="T7" fmla="*/ 91 h 91"/>
                    <a:gd name="T8" fmla="*/ 62 w 62"/>
                    <a:gd name="T9" fmla="*/ 0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2" h="91">
                      <a:moveTo>
                        <a:pt x="62" y="0"/>
                      </a:moveTo>
                      <a:lnTo>
                        <a:pt x="1" y="0"/>
                      </a:lnTo>
                      <a:lnTo>
                        <a:pt x="0" y="91"/>
                      </a:lnTo>
                      <a:lnTo>
                        <a:pt x="62" y="91"/>
                      </a:lnTo>
                      <a:lnTo>
                        <a:pt x="62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p>
                  <a:pPr>
                    <a:lnSpc>
                      <a:spcPct val="150000"/>
                    </a:lnSpc>
                    <a:defRPr/>
                  </a:pPr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  <p:sp>
              <p:nvSpPr>
                <p:cNvPr id="52" name="Rectangle 8"/>
                <p:cNvSpPr>
                  <a:spLocks noChangeArrowheads="1"/>
                </p:cNvSpPr>
                <p:nvPr/>
              </p:nvSpPr>
              <p:spPr bwMode="auto">
                <a:xfrm>
                  <a:off x="5830889" y="5260976"/>
                  <a:ext cx="98425" cy="193675"/>
                </a:xfrm>
                <a:prstGeom prst="rect">
                  <a:avLst/>
                </a:prstGeom>
                <a:grpFill/>
                <a:ln w="9525">
                  <a:solidFill>
                    <a:schemeClr val="bg1"/>
                  </a:solidFill>
                  <a:miter lim="800000"/>
                </a:ln>
              </p:spPr>
              <p:txBody>
                <a:bodyPr/>
                <a:p>
                  <a:pPr>
                    <a:lnSpc>
                      <a:spcPct val="150000"/>
                    </a:lnSpc>
                    <a:defRPr/>
                  </a:pPr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  <p:sp>
              <p:nvSpPr>
                <p:cNvPr id="53" name="Rectangle 9"/>
                <p:cNvSpPr>
                  <a:spLocks noChangeArrowheads="1"/>
                </p:cNvSpPr>
                <p:nvPr/>
              </p:nvSpPr>
              <p:spPr bwMode="auto">
                <a:xfrm>
                  <a:off x="5948364" y="5183188"/>
                  <a:ext cx="98425" cy="271463"/>
                </a:xfrm>
                <a:prstGeom prst="rect">
                  <a:avLst/>
                </a:prstGeom>
                <a:grpFill/>
                <a:ln w="9525">
                  <a:solidFill>
                    <a:schemeClr val="bg1"/>
                  </a:solidFill>
                  <a:miter lim="800000"/>
                </a:ln>
              </p:spPr>
              <p:txBody>
                <a:bodyPr/>
                <a:p>
                  <a:pPr>
                    <a:lnSpc>
                      <a:spcPct val="150000"/>
                    </a:lnSpc>
                    <a:defRPr/>
                  </a:pPr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  <p:sp>
              <p:nvSpPr>
                <p:cNvPr id="54" name="Freeform 10"/>
                <p:cNvSpPr/>
                <p:nvPr/>
              </p:nvSpPr>
              <p:spPr bwMode="auto">
                <a:xfrm>
                  <a:off x="5595939" y="4999038"/>
                  <a:ext cx="515938" cy="519113"/>
                </a:xfrm>
                <a:custGeom>
                  <a:avLst/>
                  <a:gdLst>
                    <a:gd name="T0" fmla="*/ 343 w 358"/>
                    <a:gd name="T1" fmla="*/ 0 h 361"/>
                    <a:gd name="T2" fmla="*/ 343 w 358"/>
                    <a:gd name="T3" fmla="*/ 0 h 361"/>
                    <a:gd name="T4" fmla="*/ 343 w 358"/>
                    <a:gd name="T5" fmla="*/ 0 h 361"/>
                    <a:gd name="T6" fmla="*/ 334 w 358"/>
                    <a:gd name="T7" fmla="*/ 4 h 361"/>
                    <a:gd name="T8" fmla="*/ 329 w 358"/>
                    <a:gd name="T9" fmla="*/ 14 h 361"/>
                    <a:gd name="T10" fmla="*/ 339 w 358"/>
                    <a:gd name="T11" fmla="*/ 28 h 361"/>
                    <a:gd name="T12" fmla="*/ 339 w 358"/>
                    <a:gd name="T13" fmla="*/ 343 h 361"/>
                    <a:gd name="T14" fmla="*/ 29 w 358"/>
                    <a:gd name="T15" fmla="*/ 343 h 361"/>
                    <a:gd name="T16" fmla="*/ 15 w 358"/>
                    <a:gd name="T17" fmla="*/ 332 h 361"/>
                    <a:gd name="T18" fmla="*/ 0 w 358"/>
                    <a:gd name="T19" fmla="*/ 347 h 361"/>
                    <a:gd name="T20" fmla="*/ 0 w 358"/>
                    <a:gd name="T21" fmla="*/ 348 h 361"/>
                    <a:gd name="T22" fmla="*/ 15 w 358"/>
                    <a:gd name="T23" fmla="*/ 361 h 361"/>
                    <a:gd name="T24" fmla="*/ 29 w 358"/>
                    <a:gd name="T25" fmla="*/ 351 h 361"/>
                    <a:gd name="T26" fmla="*/ 347 w 358"/>
                    <a:gd name="T27" fmla="*/ 351 h 361"/>
                    <a:gd name="T28" fmla="*/ 347 w 358"/>
                    <a:gd name="T29" fmla="*/ 28 h 361"/>
                    <a:gd name="T30" fmla="*/ 358 w 358"/>
                    <a:gd name="T31" fmla="*/ 14 h 361"/>
                    <a:gd name="T32" fmla="*/ 343 w 358"/>
                    <a:gd name="T33" fmla="*/ 0 h 3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58" h="361">
                      <a:moveTo>
                        <a:pt x="343" y="0"/>
                      </a:moveTo>
                      <a:cubicBezTo>
                        <a:pt x="343" y="0"/>
                        <a:pt x="343" y="0"/>
                        <a:pt x="343" y="0"/>
                      </a:cubicBezTo>
                      <a:cubicBezTo>
                        <a:pt x="343" y="0"/>
                        <a:pt x="343" y="0"/>
                        <a:pt x="343" y="0"/>
                      </a:cubicBezTo>
                      <a:cubicBezTo>
                        <a:pt x="339" y="0"/>
                        <a:pt x="336" y="1"/>
                        <a:pt x="334" y="4"/>
                      </a:cubicBezTo>
                      <a:cubicBezTo>
                        <a:pt x="331" y="6"/>
                        <a:pt x="329" y="10"/>
                        <a:pt x="329" y="14"/>
                      </a:cubicBezTo>
                      <a:cubicBezTo>
                        <a:pt x="329" y="21"/>
                        <a:pt x="333" y="26"/>
                        <a:pt x="339" y="28"/>
                      </a:cubicBezTo>
                      <a:cubicBezTo>
                        <a:pt x="339" y="343"/>
                        <a:pt x="339" y="343"/>
                        <a:pt x="339" y="343"/>
                      </a:cubicBezTo>
                      <a:cubicBezTo>
                        <a:pt x="29" y="343"/>
                        <a:pt x="29" y="343"/>
                        <a:pt x="29" y="343"/>
                      </a:cubicBezTo>
                      <a:cubicBezTo>
                        <a:pt x="27" y="337"/>
                        <a:pt x="21" y="332"/>
                        <a:pt x="15" y="332"/>
                      </a:cubicBezTo>
                      <a:cubicBezTo>
                        <a:pt x="7" y="332"/>
                        <a:pt x="0" y="339"/>
                        <a:pt x="0" y="347"/>
                      </a:cubicBezTo>
                      <a:cubicBezTo>
                        <a:pt x="0" y="347"/>
                        <a:pt x="0" y="348"/>
                        <a:pt x="0" y="348"/>
                      </a:cubicBezTo>
                      <a:cubicBezTo>
                        <a:pt x="1" y="355"/>
                        <a:pt x="7" y="361"/>
                        <a:pt x="15" y="361"/>
                      </a:cubicBezTo>
                      <a:cubicBezTo>
                        <a:pt x="21" y="361"/>
                        <a:pt x="27" y="357"/>
                        <a:pt x="29" y="351"/>
                      </a:cubicBezTo>
                      <a:cubicBezTo>
                        <a:pt x="347" y="351"/>
                        <a:pt x="347" y="351"/>
                        <a:pt x="347" y="351"/>
                      </a:cubicBezTo>
                      <a:cubicBezTo>
                        <a:pt x="347" y="28"/>
                        <a:pt x="347" y="28"/>
                        <a:pt x="347" y="28"/>
                      </a:cubicBezTo>
                      <a:cubicBezTo>
                        <a:pt x="353" y="27"/>
                        <a:pt x="358" y="21"/>
                        <a:pt x="358" y="14"/>
                      </a:cubicBezTo>
                      <a:cubicBezTo>
                        <a:pt x="358" y="6"/>
                        <a:pt x="351" y="0"/>
                        <a:pt x="34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p>
                  <a:pPr>
                    <a:lnSpc>
                      <a:spcPct val="150000"/>
                    </a:lnSpc>
                    <a:defRPr/>
                  </a:pPr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70" name="组合 69"/>
            <p:cNvGrpSpPr/>
            <p:nvPr/>
          </p:nvGrpSpPr>
          <p:grpSpPr>
            <a:xfrm>
              <a:off x="546" y="1758"/>
              <a:ext cx="689" cy="669"/>
              <a:chOff x="5237224" y="1404429"/>
              <a:chExt cx="914912" cy="926470"/>
            </a:xfrm>
            <a:solidFill>
              <a:schemeClr val="bg1"/>
            </a:solidFill>
          </p:grpSpPr>
          <p:sp>
            <p:nvSpPr>
              <p:cNvPr id="56" name="Freeform 1812"/>
              <p:cNvSpPr/>
              <p:nvPr/>
            </p:nvSpPr>
            <p:spPr>
              <a:xfrm>
                <a:off x="5237224" y="1404429"/>
                <a:ext cx="914912" cy="926470"/>
              </a:xfrm>
              <a:custGeom>
                <a:avLst/>
                <a:gdLst>
                  <a:gd name="txL" fmla="*/ 0 w 91"/>
                  <a:gd name="txT" fmla="*/ 0 h 92"/>
                  <a:gd name="txR" fmla="*/ 91 w 91"/>
                  <a:gd name="txB" fmla="*/ 92 h 92"/>
                </a:gdLst>
                <a:ahLst/>
                <a:cxnLst>
                  <a:cxn ang="0">
                    <a:pos x="463341" y="150743"/>
                  </a:cxn>
                  <a:cxn ang="0">
                    <a:pos x="376464" y="463826"/>
                  </a:cxn>
                  <a:cxn ang="0">
                    <a:pos x="63709" y="382657"/>
                  </a:cxn>
                  <a:cxn ang="0">
                    <a:pos x="150586" y="63776"/>
                  </a:cxn>
                  <a:cxn ang="0">
                    <a:pos x="463341" y="150743"/>
                  </a:cxn>
                </a:cxnLst>
                <a:rect l="txL" t="txT" r="txR" b="txB"/>
                <a:pathLst>
                  <a:path w="91" h="92">
                    <a:moveTo>
                      <a:pt x="80" y="26"/>
                    </a:moveTo>
                    <a:cubicBezTo>
                      <a:pt x="91" y="45"/>
                      <a:pt x="84" y="69"/>
                      <a:pt x="65" y="80"/>
                    </a:cubicBezTo>
                    <a:cubicBezTo>
                      <a:pt x="46" y="92"/>
                      <a:pt x="22" y="85"/>
                      <a:pt x="11" y="66"/>
                    </a:cubicBezTo>
                    <a:cubicBezTo>
                      <a:pt x="0" y="47"/>
                      <a:pt x="6" y="22"/>
                      <a:pt x="26" y="11"/>
                    </a:cubicBezTo>
                    <a:cubicBezTo>
                      <a:pt x="45" y="0"/>
                      <a:pt x="69" y="7"/>
                      <a:pt x="80" y="26"/>
                    </a:cubicBezTo>
                  </a:path>
                </a:pathLst>
              </a:custGeom>
              <a:solidFill>
                <a:srgbClr val="1B4367"/>
              </a:solidFill>
              <a:ln w="9525">
                <a:solidFill>
                  <a:schemeClr val="bg1"/>
                </a:solidFill>
              </a:ln>
            </p:spPr>
            <p:txBody>
              <a:bodyPr/>
              <a:p>
                <a:pPr>
                  <a:lnSpc>
                    <a:spcPct val="150000"/>
                  </a:lnSpc>
                </a:pPr>
                <a:endParaRPr lang="zh-CN" altLang="en-US" sz="1600">
                  <a:cs typeface="+mn-ea"/>
                  <a:sym typeface="+mn-lt"/>
                </a:endParaRPr>
              </a:p>
            </p:txBody>
          </p:sp>
          <p:grpSp>
            <p:nvGrpSpPr>
              <p:cNvPr id="26" name="组合 25"/>
              <p:cNvGrpSpPr/>
              <p:nvPr/>
            </p:nvGrpSpPr>
            <p:grpSpPr>
              <a:xfrm>
                <a:off x="5414070" y="1669201"/>
                <a:ext cx="567104" cy="386174"/>
                <a:chOff x="5842315" y="2065986"/>
                <a:chExt cx="592138" cy="403225"/>
              </a:xfrm>
              <a:grpFill/>
            </p:grpSpPr>
            <p:sp>
              <p:nvSpPr>
                <p:cNvPr id="36" name="Oval 14"/>
                <p:cNvSpPr>
                  <a:spLocks noChangeArrowheads="1"/>
                </p:cNvSpPr>
                <p:nvPr/>
              </p:nvSpPr>
              <p:spPr bwMode="auto">
                <a:xfrm>
                  <a:off x="6050278" y="2065986"/>
                  <a:ext cx="174625" cy="171450"/>
                </a:xfrm>
                <a:prstGeom prst="ellipse">
                  <a:avLst/>
                </a:pr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p>
                  <a:pPr>
                    <a:lnSpc>
                      <a:spcPct val="150000"/>
                    </a:lnSpc>
                    <a:defRPr/>
                  </a:pPr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  <p:grpSp>
              <p:nvGrpSpPr>
                <p:cNvPr id="37" name="组合 36"/>
                <p:cNvGrpSpPr/>
                <p:nvPr/>
              </p:nvGrpSpPr>
              <p:grpSpPr>
                <a:xfrm>
                  <a:off x="5842315" y="2112023"/>
                  <a:ext cx="592138" cy="357188"/>
                  <a:chOff x="5543551" y="2033588"/>
                  <a:chExt cx="592138" cy="357188"/>
                </a:xfrm>
                <a:grpFill/>
              </p:grpSpPr>
              <p:sp>
                <p:nvSpPr>
                  <p:cNvPr id="38" name="Freeform 15"/>
                  <p:cNvSpPr/>
                  <p:nvPr/>
                </p:nvSpPr>
                <p:spPr bwMode="auto">
                  <a:xfrm>
                    <a:off x="5681664" y="2170113"/>
                    <a:ext cx="315913" cy="220663"/>
                  </a:xfrm>
                  <a:custGeom>
                    <a:avLst/>
                    <a:gdLst>
                      <a:gd name="T0" fmla="*/ 219 w 219"/>
                      <a:gd name="T1" fmla="*/ 93 h 154"/>
                      <a:gd name="T2" fmla="*/ 156 w 219"/>
                      <a:gd name="T3" fmla="*/ 0 h 154"/>
                      <a:gd name="T4" fmla="*/ 110 w 219"/>
                      <a:gd name="T5" fmla="*/ 125 h 154"/>
                      <a:gd name="T6" fmla="*/ 64 w 219"/>
                      <a:gd name="T7" fmla="*/ 0 h 154"/>
                      <a:gd name="T8" fmla="*/ 0 w 219"/>
                      <a:gd name="T9" fmla="*/ 93 h 154"/>
                      <a:gd name="T10" fmla="*/ 0 w 219"/>
                      <a:gd name="T11" fmla="*/ 96 h 154"/>
                      <a:gd name="T12" fmla="*/ 0 w 219"/>
                      <a:gd name="T13" fmla="*/ 97 h 154"/>
                      <a:gd name="T14" fmla="*/ 110 w 219"/>
                      <a:gd name="T15" fmla="*/ 154 h 154"/>
                      <a:gd name="T16" fmla="*/ 219 w 219"/>
                      <a:gd name="T17" fmla="*/ 97 h 154"/>
                      <a:gd name="T18" fmla="*/ 219 w 219"/>
                      <a:gd name="T19" fmla="*/ 96 h 154"/>
                      <a:gd name="T20" fmla="*/ 219 w 219"/>
                      <a:gd name="T21" fmla="*/ 93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219" h="154">
                        <a:moveTo>
                          <a:pt x="219" y="93"/>
                        </a:moveTo>
                        <a:cubicBezTo>
                          <a:pt x="217" y="52"/>
                          <a:pt x="191" y="16"/>
                          <a:pt x="156" y="0"/>
                        </a:cubicBezTo>
                        <a:cubicBezTo>
                          <a:pt x="110" y="125"/>
                          <a:pt x="110" y="125"/>
                          <a:pt x="110" y="125"/>
                        </a:cubicBezTo>
                        <a:cubicBezTo>
                          <a:pt x="64" y="0"/>
                          <a:pt x="64" y="0"/>
                          <a:pt x="64" y="0"/>
                        </a:cubicBezTo>
                        <a:cubicBezTo>
                          <a:pt x="28" y="16"/>
                          <a:pt x="2" y="52"/>
                          <a:pt x="0" y="93"/>
                        </a:cubicBezTo>
                        <a:cubicBezTo>
                          <a:pt x="0" y="94"/>
                          <a:pt x="0" y="95"/>
                          <a:pt x="0" y="96"/>
                        </a:cubicBezTo>
                        <a:cubicBezTo>
                          <a:pt x="0" y="96"/>
                          <a:pt x="0" y="97"/>
                          <a:pt x="0" y="97"/>
                        </a:cubicBezTo>
                        <a:cubicBezTo>
                          <a:pt x="1" y="122"/>
                          <a:pt x="50" y="154"/>
                          <a:pt x="110" y="154"/>
                        </a:cubicBezTo>
                        <a:cubicBezTo>
                          <a:pt x="169" y="154"/>
                          <a:pt x="218" y="122"/>
                          <a:pt x="219" y="97"/>
                        </a:cubicBezTo>
                        <a:cubicBezTo>
                          <a:pt x="219" y="97"/>
                          <a:pt x="219" y="96"/>
                          <a:pt x="219" y="96"/>
                        </a:cubicBezTo>
                        <a:cubicBezTo>
                          <a:pt x="219" y="95"/>
                          <a:pt x="219" y="94"/>
                          <a:pt x="219" y="93"/>
                        </a:cubicBezTo>
                        <a:close/>
                      </a:path>
                    </a:pathLst>
                  </a:custGeom>
                  <a:grpFill/>
                  <a:ln w="9525">
                    <a:solidFill>
                      <a:schemeClr val="bg1"/>
                    </a:solidFill>
                    <a:round/>
                  </a:ln>
                </p:spPr>
                <p:txBody>
                  <a:bodyPr/>
                  <a:p>
                    <a:pPr>
                      <a:lnSpc>
                        <a:spcPct val="150000"/>
                      </a:lnSpc>
                      <a:defRPr/>
                    </a:pPr>
                    <a:endParaRPr lang="zh-CN" altLang="en-US" sz="160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9" name="Freeform 16"/>
                  <p:cNvSpPr/>
                  <p:nvPr/>
                </p:nvSpPr>
                <p:spPr bwMode="auto">
                  <a:xfrm>
                    <a:off x="5824539" y="2165351"/>
                    <a:ext cx="31750" cy="31750"/>
                  </a:xfrm>
                  <a:custGeom>
                    <a:avLst/>
                    <a:gdLst>
                      <a:gd name="T0" fmla="*/ 10 w 20"/>
                      <a:gd name="T1" fmla="*/ 0 h 20"/>
                      <a:gd name="T2" fmla="*/ 20 w 20"/>
                      <a:gd name="T3" fmla="*/ 10 h 20"/>
                      <a:gd name="T4" fmla="*/ 10 w 20"/>
                      <a:gd name="T5" fmla="*/ 20 h 20"/>
                      <a:gd name="T6" fmla="*/ 0 w 20"/>
                      <a:gd name="T7" fmla="*/ 10 h 20"/>
                      <a:gd name="T8" fmla="*/ 10 w 20"/>
                      <a:gd name="T9" fmla="*/ 0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" h="20">
                        <a:moveTo>
                          <a:pt x="10" y="0"/>
                        </a:moveTo>
                        <a:lnTo>
                          <a:pt x="20" y="10"/>
                        </a:lnTo>
                        <a:lnTo>
                          <a:pt x="10" y="20"/>
                        </a:lnTo>
                        <a:lnTo>
                          <a:pt x="0" y="10"/>
                        </a:lnTo>
                        <a:lnTo>
                          <a:pt x="10" y="0"/>
                        </a:lnTo>
                        <a:close/>
                      </a:path>
                    </a:pathLst>
                  </a:custGeom>
                  <a:grpFill/>
                  <a:ln w="9525">
                    <a:solidFill>
                      <a:schemeClr val="bg1"/>
                    </a:solidFill>
                    <a:round/>
                  </a:ln>
                </p:spPr>
                <p:txBody>
                  <a:bodyPr/>
                  <a:p>
                    <a:pPr>
                      <a:lnSpc>
                        <a:spcPct val="150000"/>
                      </a:lnSpc>
                      <a:defRPr/>
                    </a:pPr>
                    <a:endParaRPr lang="zh-CN" altLang="en-US" sz="160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0" name="Freeform 17"/>
                  <p:cNvSpPr/>
                  <p:nvPr/>
                </p:nvSpPr>
                <p:spPr bwMode="auto">
                  <a:xfrm>
                    <a:off x="5816601" y="2197101"/>
                    <a:ext cx="46038" cy="117475"/>
                  </a:xfrm>
                  <a:custGeom>
                    <a:avLst/>
                    <a:gdLst>
                      <a:gd name="T0" fmla="*/ 21 w 29"/>
                      <a:gd name="T1" fmla="*/ 6 h 74"/>
                      <a:gd name="T2" fmla="*/ 15 w 29"/>
                      <a:gd name="T3" fmla="*/ 0 h 74"/>
                      <a:gd name="T4" fmla="*/ 7 w 29"/>
                      <a:gd name="T5" fmla="*/ 6 h 74"/>
                      <a:gd name="T6" fmla="*/ 0 w 29"/>
                      <a:gd name="T7" fmla="*/ 37 h 74"/>
                      <a:gd name="T8" fmla="*/ 15 w 29"/>
                      <a:gd name="T9" fmla="*/ 74 h 74"/>
                      <a:gd name="T10" fmla="*/ 29 w 29"/>
                      <a:gd name="T11" fmla="*/ 37 h 74"/>
                      <a:gd name="T12" fmla="*/ 21 w 29"/>
                      <a:gd name="T13" fmla="*/ 6 h 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9" h="74">
                        <a:moveTo>
                          <a:pt x="21" y="6"/>
                        </a:moveTo>
                        <a:lnTo>
                          <a:pt x="15" y="0"/>
                        </a:lnTo>
                        <a:lnTo>
                          <a:pt x="7" y="6"/>
                        </a:lnTo>
                        <a:lnTo>
                          <a:pt x="0" y="37"/>
                        </a:lnTo>
                        <a:lnTo>
                          <a:pt x="15" y="74"/>
                        </a:lnTo>
                        <a:lnTo>
                          <a:pt x="29" y="37"/>
                        </a:lnTo>
                        <a:lnTo>
                          <a:pt x="21" y="6"/>
                        </a:lnTo>
                        <a:close/>
                      </a:path>
                    </a:pathLst>
                  </a:custGeom>
                  <a:grpFill/>
                  <a:ln w="9525">
                    <a:solidFill>
                      <a:schemeClr val="bg1"/>
                    </a:solidFill>
                    <a:round/>
                  </a:ln>
                </p:spPr>
                <p:txBody>
                  <a:bodyPr/>
                  <a:p>
                    <a:pPr>
                      <a:lnSpc>
                        <a:spcPct val="150000"/>
                      </a:lnSpc>
                      <a:defRPr/>
                    </a:pPr>
                    <a:endParaRPr lang="zh-CN" altLang="en-US" sz="160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1" name="Freeform 18"/>
                  <p:cNvSpPr/>
                  <p:nvPr/>
                </p:nvSpPr>
                <p:spPr bwMode="auto">
                  <a:xfrm>
                    <a:off x="5956301" y="2033588"/>
                    <a:ext cx="127000" cy="125413"/>
                  </a:xfrm>
                  <a:custGeom>
                    <a:avLst/>
                    <a:gdLst>
                      <a:gd name="T0" fmla="*/ 88 w 88"/>
                      <a:gd name="T1" fmla="*/ 44 h 87"/>
                      <a:gd name="T2" fmla="*/ 44 w 88"/>
                      <a:gd name="T3" fmla="*/ 0 h 87"/>
                      <a:gd name="T4" fmla="*/ 0 w 88"/>
                      <a:gd name="T5" fmla="*/ 44 h 87"/>
                      <a:gd name="T6" fmla="*/ 44 w 88"/>
                      <a:gd name="T7" fmla="*/ 87 h 87"/>
                      <a:gd name="T8" fmla="*/ 88 w 88"/>
                      <a:gd name="T9" fmla="*/ 44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8" h="87">
                        <a:moveTo>
                          <a:pt x="88" y="44"/>
                        </a:moveTo>
                        <a:cubicBezTo>
                          <a:pt x="88" y="19"/>
                          <a:pt x="68" y="0"/>
                          <a:pt x="44" y="0"/>
                        </a:cubicBezTo>
                        <a:cubicBezTo>
                          <a:pt x="20" y="0"/>
                          <a:pt x="1" y="19"/>
                          <a:pt x="0" y="44"/>
                        </a:cubicBezTo>
                        <a:cubicBezTo>
                          <a:pt x="0" y="68"/>
                          <a:pt x="20" y="87"/>
                          <a:pt x="44" y="87"/>
                        </a:cubicBezTo>
                        <a:cubicBezTo>
                          <a:pt x="68" y="87"/>
                          <a:pt x="88" y="68"/>
                          <a:pt x="88" y="44"/>
                        </a:cubicBezTo>
                        <a:close/>
                      </a:path>
                    </a:pathLst>
                  </a:custGeom>
                  <a:grpFill/>
                  <a:ln w="9525">
                    <a:solidFill>
                      <a:schemeClr val="bg1"/>
                    </a:solidFill>
                    <a:round/>
                  </a:ln>
                </p:spPr>
                <p:txBody>
                  <a:bodyPr/>
                  <a:p>
                    <a:pPr>
                      <a:lnSpc>
                        <a:spcPct val="150000"/>
                      </a:lnSpc>
                      <a:defRPr/>
                    </a:pPr>
                    <a:endParaRPr lang="zh-CN" altLang="en-US" sz="160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2" name="Freeform 19"/>
                  <p:cNvSpPr/>
                  <p:nvPr/>
                </p:nvSpPr>
                <p:spPr bwMode="auto">
                  <a:xfrm>
                    <a:off x="6008689" y="2162176"/>
                    <a:ext cx="23813" cy="23813"/>
                  </a:xfrm>
                  <a:custGeom>
                    <a:avLst/>
                    <a:gdLst>
                      <a:gd name="T0" fmla="*/ 7 w 15"/>
                      <a:gd name="T1" fmla="*/ 0 h 15"/>
                      <a:gd name="T2" fmla="*/ 15 w 15"/>
                      <a:gd name="T3" fmla="*/ 7 h 15"/>
                      <a:gd name="T4" fmla="*/ 7 w 15"/>
                      <a:gd name="T5" fmla="*/ 15 h 15"/>
                      <a:gd name="T6" fmla="*/ 0 w 15"/>
                      <a:gd name="T7" fmla="*/ 7 h 15"/>
                      <a:gd name="T8" fmla="*/ 7 w 15"/>
                      <a:gd name="T9" fmla="*/ 0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15">
                        <a:moveTo>
                          <a:pt x="7" y="0"/>
                        </a:moveTo>
                        <a:lnTo>
                          <a:pt x="15" y="7"/>
                        </a:lnTo>
                        <a:lnTo>
                          <a:pt x="7" y="15"/>
                        </a:lnTo>
                        <a:lnTo>
                          <a:pt x="0" y="7"/>
                        </a:lnTo>
                        <a:lnTo>
                          <a:pt x="7" y="0"/>
                        </a:lnTo>
                        <a:close/>
                      </a:path>
                    </a:pathLst>
                  </a:custGeom>
                  <a:grpFill/>
                  <a:ln w="9525">
                    <a:solidFill>
                      <a:schemeClr val="bg1"/>
                    </a:solidFill>
                    <a:round/>
                  </a:ln>
                </p:spPr>
                <p:txBody>
                  <a:bodyPr/>
                  <a:p>
                    <a:pPr>
                      <a:lnSpc>
                        <a:spcPct val="150000"/>
                      </a:lnSpc>
                      <a:defRPr/>
                    </a:pPr>
                    <a:endParaRPr lang="zh-CN" altLang="en-US" sz="160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3" name="Freeform 20"/>
                  <p:cNvSpPr/>
                  <p:nvPr/>
                </p:nvSpPr>
                <p:spPr bwMode="auto">
                  <a:xfrm>
                    <a:off x="6003926" y="2185988"/>
                    <a:ext cx="33338" cy="85725"/>
                  </a:xfrm>
                  <a:custGeom>
                    <a:avLst/>
                    <a:gdLst>
                      <a:gd name="T0" fmla="*/ 16 w 21"/>
                      <a:gd name="T1" fmla="*/ 4 h 54"/>
                      <a:gd name="T2" fmla="*/ 10 w 21"/>
                      <a:gd name="T3" fmla="*/ 0 h 54"/>
                      <a:gd name="T4" fmla="*/ 6 w 21"/>
                      <a:gd name="T5" fmla="*/ 4 h 54"/>
                      <a:gd name="T6" fmla="*/ 0 w 21"/>
                      <a:gd name="T7" fmla="*/ 27 h 54"/>
                      <a:gd name="T8" fmla="*/ 10 w 21"/>
                      <a:gd name="T9" fmla="*/ 54 h 54"/>
                      <a:gd name="T10" fmla="*/ 21 w 21"/>
                      <a:gd name="T11" fmla="*/ 27 h 54"/>
                      <a:gd name="T12" fmla="*/ 16 w 21"/>
                      <a:gd name="T13" fmla="*/ 4 h 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" h="54">
                        <a:moveTo>
                          <a:pt x="16" y="4"/>
                        </a:moveTo>
                        <a:lnTo>
                          <a:pt x="10" y="0"/>
                        </a:lnTo>
                        <a:lnTo>
                          <a:pt x="6" y="4"/>
                        </a:lnTo>
                        <a:lnTo>
                          <a:pt x="0" y="27"/>
                        </a:lnTo>
                        <a:lnTo>
                          <a:pt x="10" y="54"/>
                        </a:lnTo>
                        <a:lnTo>
                          <a:pt x="21" y="27"/>
                        </a:lnTo>
                        <a:lnTo>
                          <a:pt x="16" y="4"/>
                        </a:lnTo>
                        <a:close/>
                      </a:path>
                    </a:pathLst>
                  </a:custGeom>
                  <a:grpFill/>
                  <a:ln w="9525">
                    <a:solidFill>
                      <a:schemeClr val="bg1"/>
                    </a:solidFill>
                    <a:round/>
                  </a:ln>
                </p:spPr>
                <p:txBody>
                  <a:bodyPr/>
                  <a:p>
                    <a:pPr>
                      <a:lnSpc>
                        <a:spcPct val="150000"/>
                      </a:lnSpc>
                      <a:defRPr/>
                    </a:pPr>
                    <a:endParaRPr lang="zh-CN" altLang="en-US" sz="160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4" name="Oval 21"/>
                  <p:cNvSpPr>
                    <a:spLocks noChangeArrowheads="1"/>
                  </p:cNvSpPr>
                  <p:nvPr/>
                </p:nvSpPr>
                <p:spPr bwMode="auto">
                  <a:xfrm>
                    <a:off x="5594351" y="2033588"/>
                    <a:ext cx="127000" cy="125413"/>
                  </a:xfrm>
                  <a:prstGeom prst="ellipse">
                    <a:avLst/>
                  </a:prstGeom>
                  <a:grpFill/>
                  <a:ln w="9525">
                    <a:solidFill>
                      <a:schemeClr val="bg1"/>
                    </a:solidFill>
                    <a:round/>
                  </a:ln>
                </p:spPr>
                <p:txBody>
                  <a:bodyPr/>
                  <a:p>
                    <a:pPr>
                      <a:lnSpc>
                        <a:spcPct val="150000"/>
                      </a:lnSpc>
                      <a:defRPr/>
                    </a:pPr>
                    <a:endParaRPr lang="zh-CN" altLang="en-US" sz="160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5" name="Freeform 22"/>
                  <p:cNvSpPr/>
                  <p:nvPr/>
                </p:nvSpPr>
                <p:spPr bwMode="auto">
                  <a:xfrm>
                    <a:off x="5543551" y="2165351"/>
                    <a:ext cx="190500" cy="161925"/>
                  </a:xfrm>
                  <a:custGeom>
                    <a:avLst/>
                    <a:gdLst>
                      <a:gd name="T0" fmla="*/ 91 w 133"/>
                      <a:gd name="T1" fmla="*/ 100 h 112"/>
                      <a:gd name="T2" fmla="*/ 91 w 133"/>
                      <a:gd name="T3" fmla="*/ 100 h 112"/>
                      <a:gd name="T4" fmla="*/ 91 w 133"/>
                      <a:gd name="T5" fmla="*/ 99 h 112"/>
                      <a:gd name="T6" fmla="*/ 91 w 133"/>
                      <a:gd name="T7" fmla="*/ 96 h 112"/>
                      <a:gd name="T8" fmla="*/ 133 w 133"/>
                      <a:gd name="T9" fmla="*/ 13 h 112"/>
                      <a:gd name="T10" fmla="*/ 114 w 133"/>
                      <a:gd name="T11" fmla="*/ 0 h 112"/>
                      <a:gd name="T12" fmla="*/ 80 w 133"/>
                      <a:gd name="T13" fmla="*/ 92 h 112"/>
                      <a:gd name="T14" fmla="*/ 47 w 133"/>
                      <a:gd name="T15" fmla="*/ 0 h 112"/>
                      <a:gd name="T16" fmla="*/ 0 w 133"/>
                      <a:gd name="T17" fmla="*/ 68 h 112"/>
                      <a:gd name="T18" fmla="*/ 0 w 133"/>
                      <a:gd name="T19" fmla="*/ 70 h 112"/>
                      <a:gd name="T20" fmla="*/ 0 w 133"/>
                      <a:gd name="T21" fmla="*/ 71 h 112"/>
                      <a:gd name="T22" fmla="*/ 80 w 133"/>
                      <a:gd name="T23" fmla="*/ 112 h 112"/>
                      <a:gd name="T24" fmla="*/ 94 w 133"/>
                      <a:gd name="T25" fmla="*/ 112 h 112"/>
                      <a:gd name="T26" fmla="*/ 91 w 133"/>
                      <a:gd name="T27" fmla="*/ 100 h 1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33" h="112">
                        <a:moveTo>
                          <a:pt x="91" y="100"/>
                        </a:moveTo>
                        <a:cubicBezTo>
                          <a:pt x="91" y="100"/>
                          <a:pt x="91" y="100"/>
                          <a:pt x="91" y="100"/>
                        </a:cubicBezTo>
                        <a:cubicBezTo>
                          <a:pt x="91" y="100"/>
                          <a:pt x="91" y="100"/>
                          <a:pt x="91" y="99"/>
                        </a:cubicBezTo>
                        <a:cubicBezTo>
                          <a:pt x="91" y="98"/>
                          <a:pt x="91" y="97"/>
                          <a:pt x="91" y="96"/>
                        </a:cubicBezTo>
                        <a:cubicBezTo>
                          <a:pt x="93" y="63"/>
                          <a:pt x="108" y="33"/>
                          <a:pt x="133" y="13"/>
                        </a:cubicBezTo>
                        <a:cubicBezTo>
                          <a:pt x="127" y="8"/>
                          <a:pt x="121" y="4"/>
                          <a:pt x="114" y="0"/>
                        </a:cubicBezTo>
                        <a:cubicBezTo>
                          <a:pt x="80" y="92"/>
                          <a:pt x="80" y="92"/>
                          <a:pt x="80" y="92"/>
                        </a:cubicBezTo>
                        <a:cubicBezTo>
                          <a:pt x="47" y="0"/>
                          <a:pt x="47" y="0"/>
                          <a:pt x="47" y="0"/>
                        </a:cubicBezTo>
                        <a:cubicBezTo>
                          <a:pt x="21" y="12"/>
                          <a:pt x="2" y="38"/>
                          <a:pt x="0" y="68"/>
                        </a:cubicBezTo>
                        <a:cubicBezTo>
                          <a:pt x="0" y="69"/>
                          <a:pt x="0" y="70"/>
                          <a:pt x="0" y="70"/>
                        </a:cubicBezTo>
                        <a:cubicBezTo>
                          <a:pt x="0" y="71"/>
                          <a:pt x="0" y="71"/>
                          <a:pt x="0" y="71"/>
                        </a:cubicBezTo>
                        <a:cubicBezTo>
                          <a:pt x="1" y="90"/>
                          <a:pt x="37" y="112"/>
                          <a:pt x="80" y="112"/>
                        </a:cubicBezTo>
                        <a:cubicBezTo>
                          <a:pt x="85" y="112"/>
                          <a:pt x="89" y="112"/>
                          <a:pt x="94" y="112"/>
                        </a:cubicBezTo>
                        <a:cubicBezTo>
                          <a:pt x="92" y="108"/>
                          <a:pt x="91" y="104"/>
                          <a:pt x="91" y="100"/>
                        </a:cubicBezTo>
                        <a:close/>
                      </a:path>
                    </a:pathLst>
                  </a:custGeom>
                  <a:grpFill/>
                  <a:ln w="9525">
                    <a:solidFill>
                      <a:schemeClr val="bg1"/>
                    </a:solidFill>
                    <a:round/>
                  </a:ln>
                </p:spPr>
                <p:txBody>
                  <a:bodyPr/>
                  <a:p>
                    <a:pPr>
                      <a:lnSpc>
                        <a:spcPct val="150000"/>
                      </a:lnSpc>
                      <a:defRPr/>
                    </a:pPr>
                    <a:endParaRPr lang="zh-CN" altLang="en-US" sz="160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6" name="Freeform 23"/>
                  <p:cNvSpPr/>
                  <p:nvPr/>
                </p:nvSpPr>
                <p:spPr bwMode="auto">
                  <a:xfrm>
                    <a:off x="5646739" y="2162176"/>
                    <a:ext cx="23813" cy="23813"/>
                  </a:xfrm>
                  <a:custGeom>
                    <a:avLst/>
                    <a:gdLst>
                      <a:gd name="T0" fmla="*/ 7 w 15"/>
                      <a:gd name="T1" fmla="*/ 0 h 15"/>
                      <a:gd name="T2" fmla="*/ 15 w 15"/>
                      <a:gd name="T3" fmla="*/ 7 h 15"/>
                      <a:gd name="T4" fmla="*/ 7 w 15"/>
                      <a:gd name="T5" fmla="*/ 15 h 15"/>
                      <a:gd name="T6" fmla="*/ 0 w 15"/>
                      <a:gd name="T7" fmla="*/ 7 h 15"/>
                      <a:gd name="T8" fmla="*/ 7 w 15"/>
                      <a:gd name="T9" fmla="*/ 0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15">
                        <a:moveTo>
                          <a:pt x="7" y="0"/>
                        </a:moveTo>
                        <a:lnTo>
                          <a:pt x="15" y="7"/>
                        </a:lnTo>
                        <a:lnTo>
                          <a:pt x="7" y="15"/>
                        </a:lnTo>
                        <a:lnTo>
                          <a:pt x="0" y="7"/>
                        </a:lnTo>
                        <a:lnTo>
                          <a:pt x="7" y="0"/>
                        </a:lnTo>
                        <a:close/>
                      </a:path>
                    </a:pathLst>
                  </a:custGeom>
                  <a:grpFill/>
                  <a:ln w="9525">
                    <a:solidFill>
                      <a:schemeClr val="bg1"/>
                    </a:solidFill>
                    <a:round/>
                  </a:ln>
                </p:spPr>
                <p:txBody>
                  <a:bodyPr/>
                  <a:p>
                    <a:pPr>
                      <a:lnSpc>
                        <a:spcPct val="150000"/>
                      </a:lnSpc>
                      <a:defRPr/>
                    </a:pPr>
                    <a:endParaRPr lang="zh-CN" altLang="en-US" sz="160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7" name="Freeform 24"/>
                  <p:cNvSpPr/>
                  <p:nvPr/>
                </p:nvSpPr>
                <p:spPr bwMode="auto">
                  <a:xfrm>
                    <a:off x="5641976" y="2185988"/>
                    <a:ext cx="33338" cy="85725"/>
                  </a:xfrm>
                  <a:custGeom>
                    <a:avLst/>
                    <a:gdLst>
                      <a:gd name="T0" fmla="*/ 16 w 21"/>
                      <a:gd name="T1" fmla="*/ 4 h 54"/>
                      <a:gd name="T2" fmla="*/ 10 w 21"/>
                      <a:gd name="T3" fmla="*/ 0 h 54"/>
                      <a:gd name="T4" fmla="*/ 5 w 21"/>
                      <a:gd name="T5" fmla="*/ 4 h 54"/>
                      <a:gd name="T6" fmla="*/ 0 w 21"/>
                      <a:gd name="T7" fmla="*/ 27 h 54"/>
                      <a:gd name="T8" fmla="*/ 10 w 21"/>
                      <a:gd name="T9" fmla="*/ 54 h 54"/>
                      <a:gd name="T10" fmla="*/ 21 w 21"/>
                      <a:gd name="T11" fmla="*/ 27 h 54"/>
                      <a:gd name="T12" fmla="*/ 16 w 21"/>
                      <a:gd name="T13" fmla="*/ 4 h 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" h="54">
                        <a:moveTo>
                          <a:pt x="16" y="4"/>
                        </a:moveTo>
                        <a:lnTo>
                          <a:pt x="10" y="0"/>
                        </a:lnTo>
                        <a:lnTo>
                          <a:pt x="5" y="4"/>
                        </a:lnTo>
                        <a:lnTo>
                          <a:pt x="0" y="27"/>
                        </a:lnTo>
                        <a:lnTo>
                          <a:pt x="10" y="54"/>
                        </a:lnTo>
                        <a:lnTo>
                          <a:pt x="21" y="27"/>
                        </a:lnTo>
                        <a:lnTo>
                          <a:pt x="16" y="4"/>
                        </a:lnTo>
                        <a:close/>
                      </a:path>
                    </a:pathLst>
                  </a:custGeom>
                  <a:grpFill/>
                  <a:ln w="9525">
                    <a:solidFill>
                      <a:schemeClr val="bg1"/>
                    </a:solidFill>
                    <a:round/>
                  </a:ln>
                </p:spPr>
                <p:txBody>
                  <a:bodyPr/>
                  <a:p>
                    <a:pPr>
                      <a:lnSpc>
                        <a:spcPct val="150000"/>
                      </a:lnSpc>
                      <a:defRPr/>
                    </a:pPr>
                    <a:endParaRPr lang="zh-CN" altLang="en-US" sz="160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8" name="Freeform 25"/>
                  <p:cNvSpPr/>
                  <p:nvPr/>
                </p:nvSpPr>
                <p:spPr bwMode="auto">
                  <a:xfrm>
                    <a:off x="5943601" y="2165351"/>
                    <a:ext cx="192088" cy="161925"/>
                  </a:xfrm>
                  <a:custGeom>
                    <a:avLst/>
                    <a:gdLst>
                      <a:gd name="T0" fmla="*/ 133 w 133"/>
                      <a:gd name="T1" fmla="*/ 69 h 113"/>
                      <a:gd name="T2" fmla="*/ 87 w 133"/>
                      <a:gd name="T3" fmla="*/ 0 h 113"/>
                      <a:gd name="T4" fmla="*/ 53 w 133"/>
                      <a:gd name="T5" fmla="*/ 92 h 113"/>
                      <a:gd name="T6" fmla="*/ 20 w 133"/>
                      <a:gd name="T7" fmla="*/ 0 h 113"/>
                      <a:gd name="T8" fmla="*/ 0 w 133"/>
                      <a:gd name="T9" fmla="*/ 13 h 113"/>
                      <a:gd name="T10" fmla="*/ 22 w 133"/>
                      <a:gd name="T11" fmla="*/ 37 h 113"/>
                      <a:gd name="T12" fmla="*/ 43 w 133"/>
                      <a:gd name="T13" fmla="*/ 96 h 113"/>
                      <a:gd name="T14" fmla="*/ 43 w 133"/>
                      <a:gd name="T15" fmla="*/ 99 h 113"/>
                      <a:gd name="T16" fmla="*/ 43 w 133"/>
                      <a:gd name="T17" fmla="*/ 100 h 113"/>
                      <a:gd name="T18" fmla="*/ 43 w 133"/>
                      <a:gd name="T19" fmla="*/ 100 h 113"/>
                      <a:gd name="T20" fmla="*/ 40 w 133"/>
                      <a:gd name="T21" fmla="*/ 112 h 113"/>
                      <a:gd name="T22" fmla="*/ 53 w 133"/>
                      <a:gd name="T23" fmla="*/ 113 h 113"/>
                      <a:gd name="T24" fmla="*/ 133 w 133"/>
                      <a:gd name="T25" fmla="*/ 71 h 113"/>
                      <a:gd name="T26" fmla="*/ 133 w 133"/>
                      <a:gd name="T27" fmla="*/ 70 h 113"/>
                      <a:gd name="T28" fmla="*/ 133 w 133"/>
                      <a:gd name="T29" fmla="*/ 69 h 1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33" h="113">
                        <a:moveTo>
                          <a:pt x="133" y="69"/>
                        </a:moveTo>
                        <a:cubicBezTo>
                          <a:pt x="131" y="38"/>
                          <a:pt x="113" y="12"/>
                          <a:pt x="87" y="0"/>
                        </a:cubicBezTo>
                        <a:cubicBezTo>
                          <a:pt x="53" y="92"/>
                          <a:pt x="53" y="92"/>
                          <a:pt x="53" y="92"/>
                        </a:cubicBezTo>
                        <a:cubicBezTo>
                          <a:pt x="20" y="0"/>
                          <a:pt x="20" y="0"/>
                          <a:pt x="20" y="0"/>
                        </a:cubicBezTo>
                        <a:cubicBezTo>
                          <a:pt x="13" y="4"/>
                          <a:pt x="6" y="8"/>
                          <a:pt x="0" y="13"/>
                        </a:cubicBezTo>
                        <a:cubicBezTo>
                          <a:pt x="9" y="20"/>
                          <a:pt x="16" y="28"/>
                          <a:pt x="22" y="37"/>
                        </a:cubicBezTo>
                        <a:cubicBezTo>
                          <a:pt x="34" y="55"/>
                          <a:pt x="41" y="75"/>
                          <a:pt x="43" y="96"/>
                        </a:cubicBezTo>
                        <a:cubicBezTo>
                          <a:pt x="43" y="97"/>
                          <a:pt x="43" y="98"/>
                          <a:pt x="43" y="99"/>
                        </a:cubicBezTo>
                        <a:cubicBezTo>
                          <a:pt x="43" y="100"/>
                          <a:pt x="43" y="100"/>
                          <a:pt x="43" y="100"/>
                        </a:cubicBezTo>
                        <a:cubicBezTo>
                          <a:pt x="43" y="100"/>
                          <a:pt x="43" y="100"/>
                          <a:pt x="43" y="100"/>
                        </a:cubicBezTo>
                        <a:cubicBezTo>
                          <a:pt x="43" y="104"/>
                          <a:pt x="41" y="108"/>
                          <a:pt x="40" y="112"/>
                        </a:cubicBezTo>
                        <a:cubicBezTo>
                          <a:pt x="44" y="112"/>
                          <a:pt x="49" y="113"/>
                          <a:pt x="53" y="113"/>
                        </a:cubicBezTo>
                        <a:cubicBezTo>
                          <a:pt x="97" y="112"/>
                          <a:pt x="132" y="90"/>
                          <a:pt x="133" y="71"/>
                        </a:cubicBezTo>
                        <a:cubicBezTo>
                          <a:pt x="133" y="71"/>
                          <a:pt x="133" y="71"/>
                          <a:pt x="133" y="70"/>
                        </a:cubicBezTo>
                        <a:cubicBezTo>
                          <a:pt x="133" y="70"/>
                          <a:pt x="133" y="69"/>
                          <a:pt x="133" y="69"/>
                        </a:cubicBezTo>
                        <a:close/>
                      </a:path>
                    </a:pathLst>
                  </a:custGeom>
                  <a:grpFill/>
                  <a:ln w="9525">
                    <a:solidFill>
                      <a:schemeClr val="bg1"/>
                    </a:solidFill>
                    <a:round/>
                  </a:ln>
                </p:spPr>
                <p:txBody>
                  <a:bodyPr/>
                  <a:p>
                    <a:pPr>
                      <a:lnSpc>
                        <a:spcPct val="150000"/>
                      </a:lnSpc>
                      <a:defRPr/>
                    </a:pPr>
                    <a:endParaRPr lang="zh-CN" altLang="en-US" sz="1600">
                      <a:cs typeface="+mn-ea"/>
                      <a:sym typeface="+mn-lt"/>
                    </a:endParaRPr>
                  </a:p>
                </p:txBody>
              </p:sp>
            </p:grpSp>
          </p:grpSp>
        </p:grpSp>
        <p:grpSp>
          <p:nvGrpSpPr>
            <p:cNvPr id="71" name="组合 70"/>
            <p:cNvGrpSpPr/>
            <p:nvPr/>
          </p:nvGrpSpPr>
          <p:grpSpPr>
            <a:xfrm>
              <a:off x="546" y="3149"/>
              <a:ext cx="689" cy="669"/>
              <a:chOff x="5237226" y="2582137"/>
              <a:chExt cx="914912" cy="926470"/>
            </a:xfrm>
            <a:solidFill>
              <a:schemeClr val="bg1"/>
            </a:solidFill>
          </p:grpSpPr>
          <p:sp>
            <p:nvSpPr>
              <p:cNvPr id="63" name="Freeform 1812"/>
              <p:cNvSpPr/>
              <p:nvPr/>
            </p:nvSpPr>
            <p:spPr>
              <a:xfrm>
                <a:off x="5237226" y="2582137"/>
                <a:ext cx="914912" cy="926470"/>
              </a:xfrm>
              <a:custGeom>
                <a:avLst/>
                <a:gdLst>
                  <a:gd name="txL" fmla="*/ 0 w 91"/>
                  <a:gd name="txT" fmla="*/ 0 h 92"/>
                  <a:gd name="txR" fmla="*/ 91 w 91"/>
                  <a:gd name="txB" fmla="*/ 92 h 92"/>
                </a:gdLst>
                <a:ahLst/>
                <a:cxnLst>
                  <a:cxn ang="0">
                    <a:pos x="463341" y="150743"/>
                  </a:cxn>
                  <a:cxn ang="0">
                    <a:pos x="376464" y="463826"/>
                  </a:cxn>
                  <a:cxn ang="0">
                    <a:pos x="63709" y="382657"/>
                  </a:cxn>
                  <a:cxn ang="0">
                    <a:pos x="150586" y="63776"/>
                  </a:cxn>
                  <a:cxn ang="0">
                    <a:pos x="463341" y="150743"/>
                  </a:cxn>
                </a:cxnLst>
                <a:rect l="txL" t="txT" r="txR" b="txB"/>
                <a:pathLst>
                  <a:path w="91" h="92">
                    <a:moveTo>
                      <a:pt x="80" y="26"/>
                    </a:moveTo>
                    <a:cubicBezTo>
                      <a:pt x="91" y="45"/>
                      <a:pt x="84" y="69"/>
                      <a:pt x="65" y="80"/>
                    </a:cubicBezTo>
                    <a:cubicBezTo>
                      <a:pt x="46" y="92"/>
                      <a:pt x="22" y="85"/>
                      <a:pt x="11" y="66"/>
                    </a:cubicBezTo>
                    <a:cubicBezTo>
                      <a:pt x="0" y="47"/>
                      <a:pt x="6" y="22"/>
                      <a:pt x="26" y="11"/>
                    </a:cubicBezTo>
                    <a:cubicBezTo>
                      <a:pt x="45" y="0"/>
                      <a:pt x="69" y="7"/>
                      <a:pt x="80" y="26"/>
                    </a:cubicBezTo>
                  </a:path>
                </a:pathLst>
              </a:custGeom>
              <a:solidFill>
                <a:srgbClr val="1B4367"/>
              </a:solidFill>
              <a:ln w="9525">
                <a:solidFill>
                  <a:schemeClr val="bg1"/>
                </a:solidFill>
              </a:ln>
            </p:spPr>
            <p:txBody>
              <a:bodyPr/>
              <a:p>
                <a:pPr>
                  <a:lnSpc>
                    <a:spcPct val="150000"/>
                  </a:lnSpc>
                </a:pPr>
                <a:endParaRPr lang="zh-CN" altLang="en-US" sz="1600">
                  <a:cs typeface="+mn-ea"/>
                  <a:sym typeface="+mn-lt"/>
                </a:endParaRPr>
              </a:p>
            </p:txBody>
          </p:sp>
          <p:grpSp>
            <p:nvGrpSpPr>
              <p:cNvPr id="27" name="组合 26"/>
              <p:cNvGrpSpPr/>
              <p:nvPr/>
            </p:nvGrpSpPr>
            <p:grpSpPr>
              <a:xfrm>
                <a:off x="5443702" y="2786512"/>
                <a:ext cx="478851" cy="491868"/>
                <a:chOff x="5572126" y="3962401"/>
                <a:chExt cx="525463" cy="539750"/>
              </a:xfrm>
              <a:grpFill/>
            </p:grpSpPr>
            <p:sp>
              <p:nvSpPr>
                <p:cNvPr id="33" name="Freeform 26"/>
                <p:cNvSpPr>
                  <a:spLocks noEditPoints="1"/>
                </p:cNvSpPr>
                <p:nvPr/>
              </p:nvSpPr>
              <p:spPr bwMode="auto">
                <a:xfrm>
                  <a:off x="5572126" y="4130676"/>
                  <a:ext cx="371475" cy="371475"/>
                </a:xfrm>
                <a:custGeom>
                  <a:avLst/>
                  <a:gdLst>
                    <a:gd name="T0" fmla="*/ 258 w 258"/>
                    <a:gd name="T1" fmla="*/ 156 h 259"/>
                    <a:gd name="T2" fmla="*/ 258 w 258"/>
                    <a:gd name="T3" fmla="*/ 104 h 259"/>
                    <a:gd name="T4" fmla="*/ 239 w 258"/>
                    <a:gd name="T5" fmla="*/ 94 h 259"/>
                    <a:gd name="T6" fmla="*/ 232 w 258"/>
                    <a:gd name="T7" fmla="*/ 78 h 259"/>
                    <a:gd name="T8" fmla="*/ 239 w 258"/>
                    <a:gd name="T9" fmla="*/ 57 h 259"/>
                    <a:gd name="T10" fmla="*/ 202 w 258"/>
                    <a:gd name="T11" fmla="*/ 20 h 259"/>
                    <a:gd name="T12" fmla="*/ 180 w 258"/>
                    <a:gd name="T13" fmla="*/ 27 h 259"/>
                    <a:gd name="T14" fmla="*/ 166 w 258"/>
                    <a:gd name="T15" fmla="*/ 21 h 259"/>
                    <a:gd name="T16" fmla="*/ 155 w 258"/>
                    <a:gd name="T17" fmla="*/ 0 h 259"/>
                    <a:gd name="T18" fmla="*/ 103 w 258"/>
                    <a:gd name="T19" fmla="*/ 0 h 259"/>
                    <a:gd name="T20" fmla="*/ 92 w 258"/>
                    <a:gd name="T21" fmla="*/ 21 h 259"/>
                    <a:gd name="T22" fmla="*/ 79 w 258"/>
                    <a:gd name="T23" fmla="*/ 26 h 259"/>
                    <a:gd name="T24" fmla="*/ 56 w 258"/>
                    <a:gd name="T25" fmla="*/ 19 h 259"/>
                    <a:gd name="T26" fmla="*/ 19 w 258"/>
                    <a:gd name="T27" fmla="*/ 56 h 259"/>
                    <a:gd name="T28" fmla="*/ 26 w 258"/>
                    <a:gd name="T29" fmla="*/ 79 h 259"/>
                    <a:gd name="T30" fmla="*/ 21 w 258"/>
                    <a:gd name="T31" fmla="*/ 92 h 259"/>
                    <a:gd name="T32" fmla="*/ 0 w 258"/>
                    <a:gd name="T33" fmla="*/ 103 h 259"/>
                    <a:gd name="T34" fmla="*/ 0 w 258"/>
                    <a:gd name="T35" fmla="*/ 155 h 259"/>
                    <a:gd name="T36" fmla="*/ 20 w 258"/>
                    <a:gd name="T37" fmla="*/ 166 h 259"/>
                    <a:gd name="T38" fmla="*/ 26 w 258"/>
                    <a:gd name="T39" fmla="*/ 180 h 259"/>
                    <a:gd name="T40" fmla="*/ 19 w 258"/>
                    <a:gd name="T41" fmla="*/ 202 h 259"/>
                    <a:gd name="T42" fmla="*/ 56 w 258"/>
                    <a:gd name="T43" fmla="*/ 239 h 259"/>
                    <a:gd name="T44" fmla="*/ 76 w 258"/>
                    <a:gd name="T45" fmla="*/ 233 h 259"/>
                    <a:gd name="T46" fmla="*/ 92 w 258"/>
                    <a:gd name="T47" fmla="*/ 240 h 259"/>
                    <a:gd name="T48" fmla="*/ 102 w 258"/>
                    <a:gd name="T49" fmla="*/ 259 h 259"/>
                    <a:gd name="T50" fmla="*/ 155 w 258"/>
                    <a:gd name="T51" fmla="*/ 259 h 259"/>
                    <a:gd name="T52" fmla="*/ 164 w 258"/>
                    <a:gd name="T53" fmla="*/ 240 h 259"/>
                    <a:gd name="T54" fmla="*/ 181 w 258"/>
                    <a:gd name="T55" fmla="*/ 233 h 259"/>
                    <a:gd name="T56" fmla="*/ 201 w 258"/>
                    <a:gd name="T57" fmla="*/ 240 h 259"/>
                    <a:gd name="T58" fmla="*/ 238 w 258"/>
                    <a:gd name="T59" fmla="*/ 202 h 259"/>
                    <a:gd name="T60" fmla="*/ 232 w 258"/>
                    <a:gd name="T61" fmla="*/ 183 h 259"/>
                    <a:gd name="T62" fmla="*/ 239 w 258"/>
                    <a:gd name="T63" fmla="*/ 166 h 259"/>
                    <a:gd name="T64" fmla="*/ 258 w 258"/>
                    <a:gd name="T65" fmla="*/ 156 h 259"/>
                    <a:gd name="T66" fmla="*/ 187 w 258"/>
                    <a:gd name="T67" fmla="*/ 130 h 259"/>
                    <a:gd name="T68" fmla="*/ 130 w 258"/>
                    <a:gd name="T69" fmla="*/ 188 h 259"/>
                    <a:gd name="T70" fmla="*/ 71 w 258"/>
                    <a:gd name="T71" fmla="*/ 130 h 259"/>
                    <a:gd name="T72" fmla="*/ 130 w 258"/>
                    <a:gd name="T73" fmla="*/ 72 h 259"/>
                    <a:gd name="T74" fmla="*/ 187 w 258"/>
                    <a:gd name="T75" fmla="*/ 13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58" h="259">
                      <a:moveTo>
                        <a:pt x="258" y="156"/>
                      </a:moveTo>
                      <a:cubicBezTo>
                        <a:pt x="258" y="104"/>
                        <a:pt x="258" y="104"/>
                        <a:pt x="258" y="104"/>
                      </a:cubicBezTo>
                      <a:cubicBezTo>
                        <a:pt x="239" y="94"/>
                        <a:pt x="239" y="94"/>
                        <a:pt x="239" y="94"/>
                      </a:cubicBezTo>
                      <a:cubicBezTo>
                        <a:pt x="237" y="88"/>
                        <a:pt x="235" y="83"/>
                        <a:pt x="232" y="78"/>
                      </a:cubicBezTo>
                      <a:cubicBezTo>
                        <a:pt x="239" y="57"/>
                        <a:pt x="239" y="57"/>
                        <a:pt x="239" y="57"/>
                      </a:cubicBezTo>
                      <a:cubicBezTo>
                        <a:pt x="202" y="20"/>
                        <a:pt x="202" y="20"/>
                        <a:pt x="202" y="20"/>
                      </a:cubicBezTo>
                      <a:cubicBezTo>
                        <a:pt x="180" y="27"/>
                        <a:pt x="180" y="27"/>
                        <a:pt x="180" y="27"/>
                      </a:cubicBezTo>
                      <a:cubicBezTo>
                        <a:pt x="175" y="25"/>
                        <a:pt x="171" y="23"/>
                        <a:pt x="166" y="21"/>
                      </a:cubicBezTo>
                      <a:cubicBezTo>
                        <a:pt x="155" y="0"/>
                        <a:pt x="155" y="0"/>
                        <a:pt x="155" y="0"/>
                      </a:cubicBez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92" y="21"/>
                        <a:pt x="92" y="21"/>
                        <a:pt x="92" y="21"/>
                      </a:cubicBezTo>
                      <a:cubicBezTo>
                        <a:pt x="88" y="23"/>
                        <a:pt x="83" y="25"/>
                        <a:pt x="79" y="26"/>
                      </a:cubicBezTo>
                      <a:cubicBezTo>
                        <a:pt x="56" y="19"/>
                        <a:pt x="56" y="19"/>
                        <a:pt x="56" y="19"/>
                      </a:cubicBezTo>
                      <a:cubicBezTo>
                        <a:pt x="19" y="56"/>
                        <a:pt x="19" y="56"/>
                        <a:pt x="19" y="56"/>
                      </a:cubicBezTo>
                      <a:cubicBezTo>
                        <a:pt x="26" y="79"/>
                        <a:pt x="26" y="79"/>
                        <a:pt x="26" y="79"/>
                      </a:cubicBezTo>
                      <a:cubicBezTo>
                        <a:pt x="24" y="83"/>
                        <a:pt x="22" y="87"/>
                        <a:pt x="21" y="92"/>
                      </a:cubicBezTo>
                      <a:cubicBezTo>
                        <a:pt x="0" y="103"/>
                        <a:pt x="0" y="103"/>
                        <a:pt x="0" y="103"/>
                      </a:cubicBezTo>
                      <a:cubicBezTo>
                        <a:pt x="0" y="155"/>
                        <a:pt x="0" y="155"/>
                        <a:pt x="0" y="155"/>
                      </a:cubicBezTo>
                      <a:cubicBezTo>
                        <a:pt x="20" y="166"/>
                        <a:pt x="20" y="166"/>
                        <a:pt x="20" y="166"/>
                      </a:cubicBezTo>
                      <a:cubicBezTo>
                        <a:pt x="21" y="171"/>
                        <a:pt x="23" y="176"/>
                        <a:pt x="26" y="180"/>
                      </a:cubicBezTo>
                      <a:cubicBezTo>
                        <a:pt x="19" y="202"/>
                        <a:pt x="19" y="202"/>
                        <a:pt x="19" y="202"/>
                      </a:cubicBezTo>
                      <a:cubicBezTo>
                        <a:pt x="56" y="239"/>
                        <a:pt x="56" y="239"/>
                        <a:pt x="56" y="239"/>
                      </a:cubicBezTo>
                      <a:cubicBezTo>
                        <a:pt x="76" y="233"/>
                        <a:pt x="76" y="233"/>
                        <a:pt x="76" y="233"/>
                      </a:cubicBezTo>
                      <a:cubicBezTo>
                        <a:pt x="81" y="235"/>
                        <a:pt x="87" y="238"/>
                        <a:pt x="92" y="240"/>
                      </a:cubicBezTo>
                      <a:cubicBezTo>
                        <a:pt x="102" y="259"/>
                        <a:pt x="102" y="259"/>
                        <a:pt x="102" y="259"/>
                      </a:cubicBezTo>
                      <a:cubicBezTo>
                        <a:pt x="155" y="259"/>
                        <a:pt x="155" y="259"/>
                        <a:pt x="155" y="259"/>
                      </a:cubicBezTo>
                      <a:cubicBezTo>
                        <a:pt x="164" y="240"/>
                        <a:pt x="164" y="240"/>
                        <a:pt x="164" y="240"/>
                      </a:cubicBezTo>
                      <a:cubicBezTo>
                        <a:pt x="170" y="239"/>
                        <a:pt x="176" y="236"/>
                        <a:pt x="181" y="233"/>
                      </a:cubicBezTo>
                      <a:cubicBezTo>
                        <a:pt x="201" y="240"/>
                        <a:pt x="201" y="240"/>
                        <a:pt x="201" y="240"/>
                      </a:cubicBezTo>
                      <a:cubicBezTo>
                        <a:pt x="238" y="202"/>
                        <a:pt x="238" y="202"/>
                        <a:pt x="238" y="202"/>
                      </a:cubicBezTo>
                      <a:cubicBezTo>
                        <a:pt x="232" y="183"/>
                        <a:pt x="232" y="183"/>
                        <a:pt x="232" y="183"/>
                      </a:cubicBezTo>
                      <a:cubicBezTo>
                        <a:pt x="235" y="177"/>
                        <a:pt x="237" y="172"/>
                        <a:pt x="239" y="166"/>
                      </a:cubicBezTo>
                      <a:lnTo>
                        <a:pt x="258" y="156"/>
                      </a:lnTo>
                      <a:close/>
                      <a:moveTo>
                        <a:pt x="187" y="130"/>
                      </a:moveTo>
                      <a:cubicBezTo>
                        <a:pt x="187" y="162"/>
                        <a:pt x="161" y="188"/>
                        <a:pt x="130" y="188"/>
                      </a:cubicBezTo>
                      <a:cubicBezTo>
                        <a:pt x="97" y="188"/>
                        <a:pt x="71" y="162"/>
                        <a:pt x="71" y="130"/>
                      </a:cubicBezTo>
                      <a:cubicBezTo>
                        <a:pt x="71" y="98"/>
                        <a:pt x="97" y="72"/>
                        <a:pt x="130" y="72"/>
                      </a:cubicBezTo>
                      <a:cubicBezTo>
                        <a:pt x="161" y="72"/>
                        <a:pt x="187" y="98"/>
                        <a:pt x="187" y="13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algn="ctr">
                    <a:lnSpc>
                      <a:spcPct val="150000"/>
                    </a:lnSpc>
                    <a:defRPr/>
                  </a:pPr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  <p:sp>
              <p:nvSpPr>
                <p:cNvPr id="34" name="Freeform 27"/>
                <p:cNvSpPr>
                  <a:spLocks noEditPoints="1"/>
                </p:cNvSpPr>
                <p:nvPr/>
              </p:nvSpPr>
              <p:spPr bwMode="auto">
                <a:xfrm>
                  <a:off x="5818189" y="3962401"/>
                  <a:ext cx="192088" cy="188913"/>
                </a:xfrm>
                <a:custGeom>
                  <a:avLst/>
                  <a:gdLst>
                    <a:gd name="T0" fmla="*/ 133 w 133"/>
                    <a:gd name="T1" fmla="*/ 80 h 132"/>
                    <a:gd name="T2" fmla="*/ 133 w 133"/>
                    <a:gd name="T3" fmla="*/ 53 h 132"/>
                    <a:gd name="T4" fmla="*/ 123 w 133"/>
                    <a:gd name="T5" fmla="*/ 48 h 132"/>
                    <a:gd name="T6" fmla="*/ 120 w 133"/>
                    <a:gd name="T7" fmla="*/ 40 h 132"/>
                    <a:gd name="T8" fmla="*/ 123 w 133"/>
                    <a:gd name="T9" fmla="*/ 29 h 132"/>
                    <a:gd name="T10" fmla="*/ 104 w 133"/>
                    <a:gd name="T11" fmla="*/ 9 h 132"/>
                    <a:gd name="T12" fmla="*/ 93 w 133"/>
                    <a:gd name="T13" fmla="*/ 13 h 132"/>
                    <a:gd name="T14" fmla="*/ 86 w 133"/>
                    <a:gd name="T15" fmla="*/ 10 h 132"/>
                    <a:gd name="T16" fmla="*/ 80 w 133"/>
                    <a:gd name="T17" fmla="*/ 0 h 132"/>
                    <a:gd name="T18" fmla="*/ 53 w 133"/>
                    <a:gd name="T19" fmla="*/ 0 h 132"/>
                    <a:gd name="T20" fmla="*/ 48 w 133"/>
                    <a:gd name="T21" fmla="*/ 10 h 132"/>
                    <a:gd name="T22" fmla="*/ 41 w 133"/>
                    <a:gd name="T23" fmla="*/ 13 h 132"/>
                    <a:gd name="T24" fmla="*/ 29 w 133"/>
                    <a:gd name="T25" fmla="*/ 9 h 132"/>
                    <a:gd name="T26" fmla="*/ 10 w 133"/>
                    <a:gd name="T27" fmla="*/ 28 h 132"/>
                    <a:gd name="T28" fmla="*/ 14 w 133"/>
                    <a:gd name="T29" fmla="*/ 40 h 132"/>
                    <a:gd name="T30" fmla="*/ 11 w 133"/>
                    <a:gd name="T31" fmla="*/ 47 h 132"/>
                    <a:gd name="T32" fmla="*/ 0 w 133"/>
                    <a:gd name="T33" fmla="*/ 52 h 132"/>
                    <a:gd name="T34" fmla="*/ 0 w 133"/>
                    <a:gd name="T35" fmla="*/ 79 h 132"/>
                    <a:gd name="T36" fmla="*/ 11 w 133"/>
                    <a:gd name="T37" fmla="*/ 85 h 132"/>
                    <a:gd name="T38" fmla="*/ 13 w 133"/>
                    <a:gd name="T39" fmla="*/ 92 h 132"/>
                    <a:gd name="T40" fmla="*/ 10 w 133"/>
                    <a:gd name="T41" fmla="*/ 103 h 132"/>
                    <a:gd name="T42" fmla="*/ 29 w 133"/>
                    <a:gd name="T43" fmla="*/ 122 h 132"/>
                    <a:gd name="T44" fmla="*/ 39 w 133"/>
                    <a:gd name="T45" fmla="*/ 119 h 132"/>
                    <a:gd name="T46" fmla="*/ 48 w 133"/>
                    <a:gd name="T47" fmla="*/ 122 h 132"/>
                    <a:gd name="T48" fmla="*/ 53 w 133"/>
                    <a:gd name="T49" fmla="*/ 132 h 132"/>
                    <a:gd name="T50" fmla="*/ 80 w 133"/>
                    <a:gd name="T51" fmla="*/ 132 h 132"/>
                    <a:gd name="T52" fmla="*/ 85 w 133"/>
                    <a:gd name="T53" fmla="*/ 123 h 132"/>
                    <a:gd name="T54" fmla="*/ 94 w 133"/>
                    <a:gd name="T55" fmla="*/ 119 h 132"/>
                    <a:gd name="T56" fmla="*/ 104 w 133"/>
                    <a:gd name="T57" fmla="*/ 122 h 132"/>
                    <a:gd name="T58" fmla="*/ 123 w 133"/>
                    <a:gd name="T59" fmla="*/ 103 h 132"/>
                    <a:gd name="T60" fmla="*/ 120 w 133"/>
                    <a:gd name="T61" fmla="*/ 93 h 132"/>
                    <a:gd name="T62" fmla="*/ 123 w 133"/>
                    <a:gd name="T63" fmla="*/ 85 h 132"/>
                    <a:gd name="T64" fmla="*/ 133 w 133"/>
                    <a:gd name="T65" fmla="*/ 80 h 132"/>
                    <a:gd name="T66" fmla="*/ 97 w 133"/>
                    <a:gd name="T67" fmla="*/ 66 h 132"/>
                    <a:gd name="T68" fmla="*/ 67 w 133"/>
                    <a:gd name="T69" fmla="*/ 96 h 132"/>
                    <a:gd name="T70" fmla="*/ 37 w 133"/>
                    <a:gd name="T71" fmla="*/ 66 h 132"/>
                    <a:gd name="T72" fmla="*/ 67 w 133"/>
                    <a:gd name="T73" fmla="*/ 37 h 132"/>
                    <a:gd name="T74" fmla="*/ 97 w 133"/>
                    <a:gd name="T75" fmla="*/ 66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33" h="132">
                      <a:moveTo>
                        <a:pt x="133" y="80"/>
                      </a:moveTo>
                      <a:cubicBezTo>
                        <a:pt x="133" y="53"/>
                        <a:pt x="133" y="53"/>
                        <a:pt x="133" y="53"/>
                      </a:cubicBezTo>
                      <a:cubicBezTo>
                        <a:pt x="123" y="48"/>
                        <a:pt x="123" y="48"/>
                        <a:pt x="123" y="48"/>
                      </a:cubicBezTo>
                      <a:cubicBezTo>
                        <a:pt x="122" y="45"/>
                        <a:pt x="121" y="42"/>
                        <a:pt x="120" y="40"/>
                      </a:cubicBezTo>
                      <a:cubicBezTo>
                        <a:pt x="123" y="29"/>
                        <a:pt x="123" y="29"/>
                        <a:pt x="123" y="29"/>
                      </a:cubicBezTo>
                      <a:cubicBezTo>
                        <a:pt x="104" y="9"/>
                        <a:pt x="104" y="9"/>
                        <a:pt x="104" y="9"/>
                      </a:cubicBezTo>
                      <a:cubicBezTo>
                        <a:pt x="93" y="13"/>
                        <a:pt x="93" y="13"/>
                        <a:pt x="93" y="13"/>
                      </a:cubicBezTo>
                      <a:cubicBezTo>
                        <a:pt x="91" y="12"/>
                        <a:pt x="88" y="11"/>
                        <a:pt x="86" y="10"/>
                      </a:cubicBezTo>
                      <a:cubicBezTo>
                        <a:pt x="80" y="0"/>
                        <a:pt x="80" y="0"/>
                        <a:pt x="80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48" y="10"/>
                        <a:pt x="48" y="10"/>
                        <a:pt x="48" y="10"/>
                      </a:cubicBezTo>
                      <a:cubicBezTo>
                        <a:pt x="46" y="11"/>
                        <a:pt x="43" y="12"/>
                        <a:pt x="41" y="13"/>
                      </a:cubicBezTo>
                      <a:cubicBezTo>
                        <a:pt x="29" y="9"/>
                        <a:pt x="29" y="9"/>
                        <a:pt x="29" y="9"/>
                      </a:cubicBezTo>
                      <a:cubicBezTo>
                        <a:pt x="10" y="28"/>
                        <a:pt x="10" y="28"/>
                        <a:pt x="10" y="28"/>
                      </a:cubicBezTo>
                      <a:cubicBezTo>
                        <a:pt x="14" y="40"/>
                        <a:pt x="14" y="40"/>
                        <a:pt x="14" y="40"/>
                      </a:cubicBezTo>
                      <a:cubicBezTo>
                        <a:pt x="13" y="42"/>
                        <a:pt x="12" y="44"/>
                        <a:pt x="11" y="47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11" y="85"/>
                        <a:pt x="11" y="85"/>
                        <a:pt x="11" y="85"/>
                      </a:cubicBezTo>
                      <a:cubicBezTo>
                        <a:pt x="11" y="87"/>
                        <a:pt x="12" y="90"/>
                        <a:pt x="13" y="92"/>
                      </a:cubicBezTo>
                      <a:cubicBezTo>
                        <a:pt x="10" y="103"/>
                        <a:pt x="10" y="103"/>
                        <a:pt x="10" y="103"/>
                      </a:cubicBezTo>
                      <a:cubicBezTo>
                        <a:pt x="29" y="122"/>
                        <a:pt x="29" y="122"/>
                        <a:pt x="29" y="122"/>
                      </a:cubicBezTo>
                      <a:cubicBezTo>
                        <a:pt x="39" y="119"/>
                        <a:pt x="39" y="119"/>
                        <a:pt x="39" y="119"/>
                      </a:cubicBezTo>
                      <a:cubicBezTo>
                        <a:pt x="42" y="120"/>
                        <a:pt x="45" y="122"/>
                        <a:pt x="48" y="122"/>
                      </a:cubicBezTo>
                      <a:cubicBezTo>
                        <a:pt x="53" y="132"/>
                        <a:pt x="53" y="132"/>
                        <a:pt x="53" y="132"/>
                      </a:cubicBezTo>
                      <a:cubicBezTo>
                        <a:pt x="80" y="132"/>
                        <a:pt x="80" y="132"/>
                        <a:pt x="80" y="132"/>
                      </a:cubicBezTo>
                      <a:cubicBezTo>
                        <a:pt x="85" y="123"/>
                        <a:pt x="85" y="123"/>
                        <a:pt x="85" y="123"/>
                      </a:cubicBezTo>
                      <a:cubicBezTo>
                        <a:pt x="88" y="122"/>
                        <a:pt x="91" y="121"/>
                        <a:pt x="94" y="119"/>
                      </a:cubicBezTo>
                      <a:cubicBezTo>
                        <a:pt x="104" y="122"/>
                        <a:pt x="104" y="122"/>
                        <a:pt x="104" y="122"/>
                      </a:cubicBezTo>
                      <a:cubicBezTo>
                        <a:pt x="123" y="103"/>
                        <a:pt x="123" y="103"/>
                        <a:pt x="123" y="103"/>
                      </a:cubicBezTo>
                      <a:cubicBezTo>
                        <a:pt x="120" y="93"/>
                        <a:pt x="120" y="93"/>
                        <a:pt x="120" y="93"/>
                      </a:cubicBezTo>
                      <a:cubicBezTo>
                        <a:pt x="121" y="90"/>
                        <a:pt x="122" y="88"/>
                        <a:pt x="123" y="85"/>
                      </a:cubicBezTo>
                      <a:lnTo>
                        <a:pt x="133" y="80"/>
                      </a:lnTo>
                      <a:close/>
                      <a:moveTo>
                        <a:pt x="97" y="66"/>
                      </a:moveTo>
                      <a:cubicBezTo>
                        <a:pt x="97" y="83"/>
                        <a:pt x="83" y="96"/>
                        <a:pt x="67" y="96"/>
                      </a:cubicBezTo>
                      <a:cubicBezTo>
                        <a:pt x="50" y="96"/>
                        <a:pt x="37" y="83"/>
                        <a:pt x="37" y="66"/>
                      </a:cubicBezTo>
                      <a:cubicBezTo>
                        <a:pt x="37" y="50"/>
                        <a:pt x="50" y="37"/>
                        <a:pt x="67" y="37"/>
                      </a:cubicBezTo>
                      <a:cubicBezTo>
                        <a:pt x="83" y="37"/>
                        <a:pt x="97" y="50"/>
                        <a:pt x="97" y="66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algn="ctr">
                    <a:lnSpc>
                      <a:spcPct val="150000"/>
                    </a:lnSpc>
                    <a:defRPr/>
                  </a:pPr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  <p:sp>
              <p:nvSpPr>
                <p:cNvPr id="35" name="Freeform 28"/>
                <p:cNvSpPr>
                  <a:spLocks noEditPoints="1"/>
                </p:cNvSpPr>
                <p:nvPr/>
              </p:nvSpPr>
              <p:spPr bwMode="auto">
                <a:xfrm>
                  <a:off x="5942014" y="4138613"/>
                  <a:ext cx="155575" cy="155575"/>
                </a:xfrm>
                <a:custGeom>
                  <a:avLst/>
                  <a:gdLst>
                    <a:gd name="T0" fmla="*/ 108 w 108"/>
                    <a:gd name="T1" fmla="*/ 65 h 108"/>
                    <a:gd name="T2" fmla="*/ 108 w 108"/>
                    <a:gd name="T3" fmla="*/ 43 h 108"/>
                    <a:gd name="T4" fmla="*/ 100 w 108"/>
                    <a:gd name="T5" fmla="*/ 39 h 108"/>
                    <a:gd name="T6" fmla="*/ 97 w 108"/>
                    <a:gd name="T7" fmla="*/ 33 h 108"/>
                    <a:gd name="T8" fmla="*/ 100 w 108"/>
                    <a:gd name="T9" fmla="*/ 24 h 108"/>
                    <a:gd name="T10" fmla="*/ 84 w 108"/>
                    <a:gd name="T11" fmla="*/ 8 h 108"/>
                    <a:gd name="T12" fmla="*/ 75 w 108"/>
                    <a:gd name="T13" fmla="*/ 11 h 108"/>
                    <a:gd name="T14" fmla="*/ 70 w 108"/>
                    <a:gd name="T15" fmla="*/ 9 h 108"/>
                    <a:gd name="T16" fmla="*/ 65 w 108"/>
                    <a:gd name="T17" fmla="*/ 0 h 108"/>
                    <a:gd name="T18" fmla="*/ 43 w 108"/>
                    <a:gd name="T19" fmla="*/ 0 h 108"/>
                    <a:gd name="T20" fmla="*/ 39 w 108"/>
                    <a:gd name="T21" fmla="*/ 9 h 108"/>
                    <a:gd name="T22" fmla="*/ 33 w 108"/>
                    <a:gd name="T23" fmla="*/ 11 h 108"/>
                    <a:gd name="T24" fmla="*/ 24 w 108"/>
                    <a:gd name="T25" fmla="*/ 8 h 108"/>
                    <a:gd name="T26" fmla="*/ 8 w 108"/>
                    <a:gd name="T27" fmla="*/ 24 h 108"/>
                    <a:gd name="T28" fmla="*/ 11 w 108"/>
                    <a:gd name="T29" fmla="*/ 33 h 108"/>
                    <a:gd name="T30" fmla="*/ 9 w 108"/>
                    <a:gd name="T31" fmla="*/ 39 h 108"/>
                    <a:gd name="T32" fmla="*/ 0 w 108"/>
                    <a:gd name="T33" fmla="*/ 43 h 108"/>
                    <a:gd name="T34" fmla="*/ 0 w 108"/>
                    <a:gd name="T35" fmla="*/ 65 h 108"/>
                    <a:gd name="T36" fmla="*/ 8 w 108"/>
                    <a:gd name="T37" fmla="*/ 69 h 108"/>
                    <a:gd name="T38" fmla="*/ 11 w 108"/>
                    <a:gd name="T39" fmla="*/ 76 h 108"/>
                    <a:gd name="T40" fmla="*/ 8 w 108"/>
                    <a:gd name="T41" fmla="*/ 84 h 108"/>
                    <a:gd name="T42" fmla="*/ 23 w 108"/>
                    <a:gd name="T43" fmla="*/ 100 h 108"/>
                    <a:gd name="T44" fmla="*/ 32 w 108"/>
                    <a:gd name="T45" fmla="*/ 97 h 108"/>
                    <a:gd name="T46" fmla="*/ 39 w 108"/>
                    <a:gd name="T47" fmla="*/ 100 h 108"/>
                    <a:gd name="T48" fmla="*/ 43 w 108"/>
                    <a:gd name="T49" fmla="*/ 108 h 108"/>
                    <a:gd name="T50" fmla="*/ 65 w 108"/>
                    <a:gd name="T51" fmla="*/ 108 h 108"/>
                    <a:gd name="T52" fmla="*/ 69 w 108"/>
                    <a:gd name="T53" fmla="*/ 100 h 108"/>
                    <a:gd name="T54" fmla="*/ 76 w 108"/>
                    <a:gd name="T55" fmla="*/ 98 h 108"/>
                    <a:gd name="T56" fmla="*/ 84 w 108"/>
                    <a:gd name="T57" fmla="*/ 100 h 108"/>
                    <a:gd name="T58" fmla="*/ 100 w 108"/>
                    <a:gd name="T59" fmla="*/ 85 h 108"/>
                    <a:gd name="T60" fmla="*/ 97 w 108"/>
                    <a:gd name="T61" fmla="*/ 76 h 108"/>
                    <a:gd name="T62" fmla="*/ 100 w 108"/>
                    <a:gd name="T63" fmla="*/ 69 h 108"/>
                    <a:gd name="T64" fmla="*/ 108 w 108"/>
                    <a:gd name="T65" fmla="*/ 65 h 108"/>
                    <a:gd name="T66" fmla="*/ 78 w 108"/>
                    <a:gd name="T67" fmla="*/ 54 h 108"/>
                    <a:gd name="T68" fmla="*/ 54 w 108"/>
                    <a:gd name="T69" fmla="*/ 79 h 108"/>
                    <a:gd name="T70" fmla="*/ 30 w 108"/>
                    <a:gd name="T71" fmla="*/ 54 h 108"/>
                    <a:gd name="T72" fmla="*/ 54 w 108"/>
                    <a:gd name="T73" fmla="*/ 30 h 108"/>
                    <a:gd name="T74" fmla="*/ 78 w 108"/>
                    <a:gd name="T75" fmla="*/ 54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08" h="108">
                      <a:moveTo>
                        <a:pt x="108" y="65"/>
                      </a:moveTo>
                      <a:cubicBezTo>
                        <a:pt x="108" y="43"/>
                        <a:pt x="108" y="43"/>
                        <a:pt x="108" y="43"/>
                      </a:cubicBezTo>
                      <a:cubicBezTo>
                        <a:pt x="100" y="39"/>
                        <a:pt x="100" y="39"/>
                        <a:pt x="100" y="39"/>
                      </a:cubicBezTo>
                      <a:cubicBezTo>
                        <a:pt x="99" y="37"/>
                        <a:pt x="98" y="35"/>
                        <a:pt x="97" y="33"/>
                      </a:cubicBezTo>
                      <a:cubicBezTo>
                        <a:pt x="100" y="24"/>
                        <a:pt x="100" y="24"/>
                        <a:pt x="100" y="24"/>
                      </a:cubicBezTo>
                      <a:cubicBezTo>
                        <a:pt x="84" y="8"/>
                        <a:pt x="84" y="8"/>
                        <a:pt x="84" y="8"/>
                      </a:cubicBezTo>
                      <a:cubicBezTo>
                        <a:pt x="75" y="11"/>
                        <a:pt x="75" y="11"/>
                        <a:pt x="75" y="11"/>
                      </a:cubicBezTo>
                      <a:cubicBezTo>
                        <a:pt x="73" y="10"/>
                        <a:pt x="72" y="10"/>
                        <a:pt x="70" y="9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7" y="10"/>
                        <a:pt x="35" y="10"/>
                        <a:pt x="33" y="11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11" y="33"/>
                        <a:pt x="11" y="33"/>
                        <a:pt x="11" y="33"/>
                      </a:cubicBezTo>
                      <a:cubicBezTo>
                        <a:pt x="10" y="35"/>
                        <a:pt x="9" y="37"/>
                        <a:pt x="9" y="39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65"/>
                        <a:pt x="0" y="65"/>
                        <a:pt x="0" y="65"/>
                      </a:cubicBezTo>
                      <a:cubicBezTo>
                        <a:pt x="8" y="69"/>
                        <a:pt x="8" y="69"/>
                        <a:pt x="8" y="69"/>
                      </a:cubicBezTo>
                      <a:cubicBezTo>
                        <a:pt x="9" y="71"/>
                        <a:pt x="10" y="73"/>
                        <a:pt x="11" y="76"/>
                      </a:cubicBezTo>
                      <a:cubicBezTo>
                        <a:pt x="8" y="84"/>
                        <a:pt x="8" y="84"/>
                        <a:pt x="8" y="84"/>
                      </a:cubicBezTo>
                      <a:cubicBezTo>
                        <a:pt x="23" y="100"/>
                        <a:pt x="23" y="100"/>
                        <a:pt x="23" y="100"/>
                      </a:cubicBezTo>
                      <a:cubicBezTo>
                        <a:pt x="32" y="97"/>
                        <a:pt x="32" y="97"/>
                        <a:pt x="32" y="97"/>
                      </a:cubicBezTo>
                      <a:cubicBezTo>
                        <a:pt x="34" y="98"/>
                        <a:pt x="36" y="99"/>
                        <a:pt x="39" y="100"/>
                      </a:cubicBezTo>
                      <a:cubicBezTo>
                        <a:pt x="43" y="108"/>
                        <a:pt x="43" y="108"/>
                        <a:pt x="43" y="108"/>
                      </a:cubicBezTo>
                      <a:cubicBezTo>
                        <a:pt x="65" y="108"/>
                        <a:pt x="65" y="108"/>
                        <a:pt x="65" y="108"/>
                      </a:cubicBezTo>
                      <a:cubicBezTo>
                        <a:pt x="69" y="100"/>
                        <a:pt x="69" y="100"/>
                        <a:pt x="69" y="100"/>
                      </a:cubicBezTo>
                      <a:cubicBezTo>
                        <a:pt x="71" y="100"/>
                        <a:pt x="74" y="99"/>
                        <a:pt x="76" y="98"/>
                      </a:cubicBezTo>
                      <a:cubicBezTo>
                        <a:pt x="84" y="100"/>
                        <a:pt x="84" y="100"/>
                        <a:pt x="84" y="100"/>
                      </a:cubicBezTo>
                      <a:cubicBezTo>
                        <a:pt x="100" y="85"/>
                        <a:pt x="100" y="85"/>
                        <a:pt x="100" y="85"/>
                      </a:cubicBezTo>
                      <a:cubicBezTo>
                        <a:pt x="97" y="76"/>
                        <a:pt x="97" y="76"/>
                        <a:pt x="97" y="76"/>
                      </a:cubicBezTo>
                      <a:cubicBezTo>
                        <a:pt x="98" y="74"/>
                        <a:pt x="99" y="72"/>
                        <a:pt x="100" y="69"/>
                      </a:cubicBezTo>
                      <a:lnTo>
                        <a:pt x="108" y="65"/>
                      </a:lnTo>
                      <a:close/>
                      <a:moveTo>
                        <a:pt x="78" y="54"/>
                      </a:moveTo>
                      <a:cubicBezTo>
                        <a:pt x="78" y="68"/>
                        <a:pt x="68" y="79"/>
                        <a:pt x="54" y="79"/>
                      </a:cubicBezTo>
                      <a:cubicBezTo>
                        <a:pt x="41" y="79"/>
                        <a:pt x="30" y="68"/>
                        <a:pt x="30" y="54"/>
                      </a:cubicBezTo>
                      <a:cubicBezTo>
                        <a:pt x="30" y="41"/>
                        <a:pt x="41" y="30"/>
                        <a:pt x="54" y="30"/>
                      </a:cubicBezTo>
                      <a:cubicBezTo>
                        <a:pt x="68" y="30"/>
                        <a:pt x="78" y="41"/>
                        <a:pt x="78" y="54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algn="ctr">
                    <a:lnSpc>
                      <a:spcPct val="150000"/>
                    </a:lnSpc>
                    <a:defRPr/>
                  </a:pPr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72" name="组合 71"/>
            <p:cNvGrpSpPr/>
            <p:nvPr/>
          </p:nvGrpSpPr>
          <p:grpSpPr>
            <a:xfrm>
              <a:off x="546" y="4540"/>
              <a:ext cx="689" cy="669"/>
              <a:chOff x="5237224" y="3759845"/>
              <a:chExt cx="914912" cy="926470"/>
            </a:xfrm>
            <a:solidFill>
              <a:schemeClr val="bg1"/>
            </a:solidFill>
          </p:grpSpPr>
          <p:sp>
            <p:nvSpPr>
              <p:cNvPr id="64" name="Freeform 1812"/>
              <p:cNvSpPr/>
              <p:nvPr/>
            </p:nvSpPr>
            <p:spPr>
              <a:xfrm>
                <a:off x="5237224" y="3759845"/>
                <a:ext cx="914912" cy="926470"/>
              </a:xfrm>
              <a:custGeom>
                <a:avLst/>
                <a:gdLst>
                  <a:gd name="txL" fmla="*/ 0 w 91"/>
                  <a:gd name="txT" fmla="*/ 0 h 92"/>
                  <a:gd name="txR" fmla="*/ 91 w 91"/>
                  <a:gd name="txB" fmla="*/ 92 h 92"/>
                </a:gdLst>
                <a:ahLst/>
                <a:cxnLst>
                  <a:cxn ang="0">
                    <a:pos x="463341" y="150743"/>
                  </a:cxn>
                  <a:cxn ang="0">
                    <a:pos x="376464" y="463826"/>
                  </a:cxn>
                  <a:cxn ang="0">
                    <a:pos x="63709" y="382657"/>
                  </a:cxn>
                  <a:cxn ang="0">
                    <a:pos x="150586" y="63776"/>
                  </a:cxn>
                  <a:cxn ang="0">
                    <a:pos x="463341" y="150743"/>
                  </a:cxn>
                </a:cxnLst>
                <a:rect l="txL" t="txT" r="txR" b="txB"/>
                <a:pathLst>
                  <a:path w="91" h="92">
                    <a:moveTo>
                      <a:pt x="80" y="26"/>
                    </a:moveTo>
                    <a:cubicBezTo>
                      <a:pt x="91" y="45"/>
                      <a:pt x="84" y="69"/>
                      <a:pt x="65" y="80"/>
                    </a:cubicBezTo>
                    <a:cubicBezTo>
                      <a:pt x="46" y="92"/>
                      <a:pt x="22" y="85"/>
                      <a:pt x="11" y="66"/>
                    </a:cubicBezTo>
                    <a:cubicBezTo>
                      <a:pt x="0" y="47"/>
                      <a:pt x="6" y="22"/>
                      <a:pt x="26" y="11"/>
                    </a:cubicBezTo>
                    <a:cubicBezTo>
                      <a:pt x="45" y="0"/>
                      <a:pt x="69" y="7"/>
                      <a:pt x="80" y="26"/>
                    </a:cubicBezTo>
                  </a:path>
                </a:pathLst>
              </a:custGeom>
              <a:solidFill>
                <a:srgbClr val="1B4367"/>
              </a:solidFill>
              <a:ln w="9525">
                <a:solidFill>
                  <a:schemeClr val="bg1"/>
                </a:solidFill>
              </a:ln>
            </p:spPr>
            <p:txBody>
              <a:bodyPr/>
              <a:p>
                <a:pPr>
                  <a:lnSpc>
                    <a:spcPct val="150000"/>
                  </a:lnSpc>
                </a:pPr>
                <a:endParaRPr lang="zh-CN" altLang="en-US" sz="1600">
                  <a:cs typeface="+mn-ea"/>
                  <a:sym typeface="+mn-lt"/>
                </a:endParaRPr>
              </a:p>
            </p:txBody>
          </p:sp>
          <p:grpSp>
            <p:nvGrpSpPr>
              <p:cNvPr id="28" name="组合 27"/>
              <p:cNvGrpSpPr/>
              <p:nvPr/>
            </p:nvGrpSpPr>
            <p:grpSpPr>
              <a:xfrm>
                <a:off x="5539564" y="3983837"/>
                <a:ext cx="345128" cy="512366"/>
                <a:chOff x="5649914" y="2946401"/>
                <a:chExt cx="360363" cy="534987"/>
              </a:xfrm>
              <a:grpFill/>
            </p:grpSpPr>
            <p:sp>
              <p:nvSpPr>
                <p:cNvPr id="29" name="Freeform 29"/>
                <p:cNvSpPr/>
                <p:nvPr/>
              </p:nvSpPr>
              <p:spPr bwMode="auto">
                <a:xfrm>
                  <a:off x="5776914" y="3424238"/>
                  <a:ext cx="106363" cy="57150"/>
                </a:xfrm>
                <a:custGeom>
                  <a:avLst/>
                  <a:gdLst>
                    <a:gd name="T0" fmla="*/ 0 w 74"/>
                    <a:gd name="T1" fmla="*/ 0 h 40"/>
                    <a:gd name="T2" fmla="*/ 37 w 74"/>
                    <a:gd name="T3" fmla="*/ 40 h 40"/>
                    <a:gd name="T4" fmla="*/ 74 w 74"/>
                    <a:gd name="T5" fmla="*/ 0 h 40"/>
                    <a:gd name="T6" fmla="*/ 0 w 74"/>
                    <a:gd name="T7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4" h="40">
                      <a:moveTo>
                        <a:pt x="0" y="0"/>
                      </a:moveTo>
                      <a:cubicBezTo>
                        <a:pt x="0" y="22"/>
                        <a:pt x="17" y="40"/>
                        <a:pt x="37" y="40"/>
                      </a:cubicBezTo>
                      <a:cubicBezTo>
                        <a:pt x="57" y="40"/>
                        <a:pt x="74" y="22"/>
                        <a:pt x="74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p>
                  <a:pPr>
                    <a:lnSpc>
                      <a:spcPct val="150000"/>
                    </a:lnSpc>
                    <a:defRPr/>
                  </a:pPr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Freeform 30"/>
                <p:cNvSpPr/>
                <p:nvPr/>
              </p:nvSpPr>
              <p:spPr bwMode="auto">
                <a:xfrm>
                  <a:off x="5753101" y="3346451"/>
                  <a:ext cx="153988" cy="26988"/>
                </a:xfrm>
                <a:custGeom>
                  <a:avLst/>
                  <a:gdLst>
                    <a:gd name="T0" fmla="*/ 106 w 106"/>
                    <a:gd name="T1" fmla="*/ 11 h 19"/>
                    <a:gd name="T2" fmla="*/ 98 w 106"/>
                    <a:gd name="T3" fmla="*/ 19 h 19"/>
                    <a:gd name="T4" fmla="*/ 8 w 106"/>
                    <a:gd name="T5" fmla="*/ 19 h 19"/>
                    <a:gd name="T6" fmla="*/ 0 w 106"/>
                    <a:gd name="T7" fmla="*/ 11 h 19"/>
                    <a:gd name="T8" fmla="*/ 0 w 106"/>
                    <a:gd name="T9" fmla="*/ 8 h 19"/>
                    <a:gd name="T10" fmla="*/ 8 w 106"/>
                    <a:gd name="T11" fmla="*/ 0 h 19"/>
                    <a:gd name="T12" fmla="*/ 98 w 106"/>
                    <a:gd name="T13" fmla="*/ 0 h 19"/>
                    <a:gd name="T14" fmla="*/ 106 w 106"/>
                    <a:gd name="T15" fmla="*/ 8 h 19"/>
                    <a:gd name="T16" fmla="*/ 106 w 106"/>
                    <a:gd name="T17" fmla="*/ 1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6" h="19">
                      <a:moveTo>
                        <a:pt x="106" y="11"/>
                      </a:moveTo>
                      <a:cubicBezTo>
                        <a:pt x="106" y="16"/>
                        <a:pt x="103" y="19"/>
                        <a:pt x="9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3" y="19"/>
                        <a:pt x="0" y="16"/>
                        <a:pt x="0" y="11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3" y="0"/>
                        <a:pt x="8" y="0"/>
                      </a:cubicBezTo>
                      <a:cubicBezTo>
                        <a:pt x="98" y="0"/>
                        <a:pt x="98" y="0"/>
                        <a:pt x="98" y="0"/>
                      </a:cubicBezTo>
                      <a:cubicBezTo>
                        <a:pt x="103" y="0"/>
                        <a:pt x="106" y="4"/>
                        <a:pt x="106" y="8"/>
                      </a:cubicBezTo>
                      <a:lnTo>
                        <a:pt x="106" y="11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p>
                  <a:pPr>
                    <a:lnSpc>
                      <a:spcPct val="150000"/>
                    </a:lnSpc>
                    <a:defRPr/>
                  </a:pPr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  <p:sp>
              <p:nvSpPr>
                <p:cNvPr id="31" name="Freeform 31"/>
                <p:cNvSpPr/>
                <p:nvPr/>
              </p:nvSpPr>
              <p:spPr bwMode="auto">
                <a:xfrm>
                  <a:off x="5753101" y="3386138"/>
                  <a:ext cx="153988" cy="26988"/>
                </a:xfrm>
                <a:custGeom>
                  <a:avLst/>
                  <a:gdLst>
                    <a:gd name="T0" fmla="*/ 106 w 106"/>
                    <a:gd name="T1" fmla="*/ 11 h 19"/>
                    <a:gd name="T2" fmla="*/ 98 w 106"/>
                    <a:gd name="T3" fmla="*/ 19 h 19"/>
                    <a:gd name="T4" fmla="*/ 8 w 106"/>
                    <a:gd name="T5" fmla="*/ 19 h 19"/>
                    <a:gd name="T6" fmla="*/ 0 w 106"/>
                    <a:gd name="T7" fmla="*/ 11 h 19"/>
                    <a:gd name="T8" fmla="*/ 0 w 106"/>
                    <a:gd name="T9" fmla="*/ 8 h 19"/>
                    <a:gd name="T10" fmla="*/ 8 w 106"/>
                    <a:gd name="T11" fmla="*/ 0 h 19"/>
                    <a:gd name="T12" fmla="*/ 98 w 106"/>
                    <a:gd name="T13" fmla="*/ 0 h 19"/>
                    <a:gd name="T14" fmla="*/ 106 w 106"/>
                    <a:gd name="T15" fmla="*/ 8 h 19"/>
                    <a:gd name="T16" fmla="*/ 106 w 106"/>
                    <a:gd name="T17" fmla="*/ 1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6" h="19">
                      <a:moveTo>
                        <a:pt x="106" y="11"/>
                      </a:moveTo>
                      <a:cubicBezTo>
                        <a:pt x="106" y="15"/>
                        <a:pt x="103" y="19"/>
                        <a:pt x="9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3" y="19"/>
                        <a:pt x="0" y="15"/>
                        <a:pt x="0" y="11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3"/>
                        <a:pt x="3" y="0"/>
                        <a:pt x="8" y="0"/>
                      </a:cubicBezTo>
                      <a:cubicBezTo>
                        <a:pt x="98" y="0"/>
                        <a:pt x="98" y="0"/>
                        <a:pt x="98" y="0"/>
                      </a:cubicBezTo>
                      <a:cubicBezTo>
                        <a:pt x="103" y="0"/>
                        <a:pt x="106" y="3"/>
                        <a:pt x="106" y="8"/>
                      </a:cubicBezTo>
                      <a:lnTo>
                        <a:pt x="106" y="11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p>
                  <a:pPr>
                    <a:lnSpc>
                      <a:spcPct val="150000"/>
                    </a:lnSpc>
                    <a:defRPr/>
                  </a:pPr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  <p:sp>
              <p:nvSpPr>
                <p:cNvPr id="32" name="Freeform 32"/>
                <p:cNvSpPr/>
                <p:nvPr/>
              </p:nvSpPr>
              <p:spPr bwMode="auto">
                <a:xfrm>
                  <a:off x="5649914" y="2946401"/>
                  <a:ext cx="360363" cy="385763"/>
                </a:xfrm>
                <a:custGeom>
                  <a:avLst/>
                  <a:gdLst>
                    <a:gd name="T0" fmla="*/ 250 w 250"/>
                    <a:gd name="T1" fmla="*/ 125 h 268"/>
                    <a:gd name="T2" fmla="*/ 125 w 250"/>
                    <a:gd name="T3" fmla="*/ 0 h 268"/>
                    <a:gd name="T4" fmla="*/ 0 w 250"/>
                    <a:gd name="T5" fmla="*/ 125 h 268"/>
                    <a:gd name="T6" fmla="*/ 72 w 250"/>
                    <a:gd name="T7" fmla="*/ 238 h 268"/>
                    <a:gd name="T8" fmla="*/ 72 w 250"/>
                    <a:gd name="T9" fmla="*/ 244 h 268"/>
                    <a:gd name="T10" fmla="*/ 96 w 250"/>
                    <a:gd name="T11" fmla="*/ 268 h 268"/>
                    <a:gd name="T12" fmla="*/ 154 w 250"/>
                    <a:gd name="T13" fmla="*/ 268 h 268"/>
                    <a:gd name="T14" fmla="*/ 178 w 250"/>
                    <a:gd name="T15" fmla="*/ 244 h 268"/>
                    <a:gd name="T16" fmla="*/ 178 w 250"/>
                    <a:gd name="T17" fmla="*/ 238 h 268"/>
                    <a:gd name="T18" fmla="*/ 250 w 250"/>
                    <a:gd name="T19" fmla="*/ 125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0" h="268">
                      <a:moveTo>
                        <a:pt x="250" y="125"/>
                      </a:moveTo>
                      <a:cubicBezTo>
                        <a:pt x="250" y="56"/>
                        <a:pt x="194" y="0"/>
                        <a:pt x="125" y="0"/>
                      </a:cubicBezTo>
                      <a:cubicBezTo>
                        <a:pt x="56" y="0"/>
                        <a:pt x="0" y="56"/>
                        <a:pt x="0" y="125"/>
                      </a:cubicBezTo>
                      <a:cubicBezTo>
                        <a:pt x="0" y="175"/>
                        <a:pt x="30" y="218"/>
                        <a:pt x="72" y="238"/>
                      </a:cubicBezTo>
                      <a:cubicBezTo>
                        <a:pt x="72" y="244"/>
                        <a:pt x="72" y="244"/>
                        <a:pt x="72" y="244"/>
                      </a:cubicBezTo>
                      <a:cubicBezTo>
                        <a:pt x="72" y="257"/>
                        <a:pt x="83" y="268"/>
                        <a:pt x="96" y="268"/>
                      </a:cubicBezTo>
                      <a:cubicBezTo>
                        <a:pt x="154" y="268"/>
                        <a:pt x="154" y="268"/>
                        <a:pt x="154" y="268"/>
                      </a:cubicBezTo>
                      <a:cubicBezTo>
                        <a:pt x="167" y="268"/>
                        <a:pt x="178" y="257"/>
                        <a:pt x="178" y="244"/>
                      </a:cubicBezTo>
                      <a:cubicBezTo>
                        <a:pt x="178" y="238"/>
                        <a:pt x="178" y="238"/>
                        <a:pt x="178" y="238"/>
                      </a:cubicBezTo>
                      <a:cubicBezTo>
                        <a:pt x="221" y="218"/>
                        <a:pt x="250" y="175"/>
                        <a:pt x="250" y="12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p>
                  <a:pPr>
                    <a:lnSpc>
                      <a:spcPct val="150000"/>
                    </a:lnSpc>
                    <a:defRPr/>
                  </a:pPr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20725" y="330835"/>
            <a:ext cx="1359535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400" b="1" dirty="0">
                <a:solidFill>
                  <a:srgbClr val="1B4367"/>
                </a:solidFill>
                <a:cs typeface="+mn-ea"/>
                <a:sym typeface="+mn-lt"/>
              </a:rPr>
              <a:t>背景</a:t>
            </a:r>
            <a:endParaRPr lang="zh-CN" altLang="en-US" sz="2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11" name="直接连接符 10"/>
          <p:cNvCxnSpPr>
            <a:stCxn id="56" idx="0"/>
          </p:cNvCxnSpPr>
          <p:nvPr/>
        </p:nvCxnSpPr>
        <p:spPr>
          <a:xfrm>
            <a:off x="4312404" y="881485"/>
            <a:ext cx="0" cy="3349214"/>
          </a:xfrm>
          <a:prstGeom prst="line">
            <a:avLst/>
          </a:prstGeom>
          <a:ln w="9525">
            <a:solidFill>
              <a:srgbClr val="1B436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组合 72"/>
          <p:cNvGrpSpPr/>
          <p:nvPr/>
        </p:nvGrpSpPr>
        <p:grpSpPr>
          <a:xfrm>
            <a:off x="3964898" y="3418271"/>
            <a:ext cx="686184" cy="694853"/>
            <a:chOff x="5237224" y="4937554"/>
            <a:chExt cx="914912" cy="926470"/>
          </a:xfrm>
          <a:solidFill>
            <a:schemeClr val="bg1"/>
          </a:solidFill>
        </p:grpSpPr>
        <p:sp>
          <p:nvSpPr>
            <p:cNvPr id="65" name="Freeform 1812"/>
            <p:cNvSpPr/>
            <p:nvPr/>
          </p:nvSpPr>
          <p:spPr>
            <a:xfrm>
              <a:off x="5237224" y="4937554"/>
              <a:ext cx="914912" cy="926470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rgbClr val="1B4367"/>
            </a:solidFill>
            <a:ln w="9525">
              <a:solidFill>
                <a:schemeClr val="bg1"/>
              </a:solidFill>
            </a:ln>
          </p:spPr>
          <p:txBody>
            <a:bodyPr/>
            <a:p>
              <a:pPr>
                <a:lnSpc>
                  <a:spcPct val="150000"/>
                </a:lnSpc>
              </a:pPr>
              <a:endParaRPr lang="zh-CN" altLang="en-US" sz="1600"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5474309" y="5184293"/>
              <a:ext cx="438631" cy="441328"/>
              <a:chOff x="5595939" y="4999038"/>
              <a:chExt cx="515938" cy="519113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5599114" y="4999038"/>
                <a:ext cx="430213" cy="303213"/>
              </a:xfrm>
              <a:custGeom>
                <a:avLst/>
                <a:gdLst>
                  <a:gd name="T0" fmla="*/ 298 w 298"/>
                  <a:gd name="T1" fmla="*/ 81 h 211"/>
                  <a:gd name="T2" fmla="*/ 292 w 298"/>
                  <a:gd name="T3" fmla="*/ 0 h 211"/>
                  <a:gd name="T4" fmla="*/ 210 w 298"/>
                  <a:gd name="T5" fmla="*/ 30 h 211"/>
                  <a:gd name="T6" fmla="*/ 242 w 298"/>
                  <a:gd name="T7" fmla="*/ 48 h 211"/>
                  <a:gd name="T8" fmla="*/ 100 w 298"/>
                  <a:gd name="T9" fmla="*/ 155 h 211"/>
                  <a:gd name="T10" fmla="*/ 1 w 298"/>
                  <a:gd name="T11" fmla="*/ 169 h 211"/>
                  <a:gd name="T12" fmla="*/ 1 w 298"/>
                  <a:gd name="T13" fmla="*/ 188 h 211"/>
                  <a:gd name="T14" fmla="*/ 1 w 298"/>
                  <a:gd name="T15" fmla="*/ 207 h 211"/>
                  <a:gd name="T16" fmla="*/ 1 w 298"/>
                  <a:gd name="T17" fmla="*/ 207 h 211"/>
                  <a:gd name="T18" fmla="*/ 112 w 298"/>
                  <a:gd name="T19" fmla="*/ 191 h 211"/>
                  <a:gd name="T20" fmla="*/ 208 w 298"/>
                  <a:gd name="T21" fmla="*/ 139 h 211"/>
                  <a:gd name="T22" fmla="*/ 275 w 298"/>
                  <a:gd name="T23" fmla="*/ 68 h 211"/>
                  <a:gd name="T24" fmla="*/ 298 w 298"/>
                  <a:gd name="T25" fmla="*/ 8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8" h="211">
                    <a:moveTo>
                      <a:pt x="298" y="81"/>
                    </a:moveTo>
                    <a:cubicBezTo>
                      <a:pt x="292" y="0"/>
                      <a:pt x="292" y="0"/>
                      <a:pt x="292" y="0"/>
                    </a:cubicBezTo>
                    <a:cubicBezTo>
                      <a:pt x="210" y="30"/>
                      <a:pt x="210" y="30"/>
                      <a:pt x="210" y="30"/>
                    </a:cubicBezTo>
                    <a:cubicBezTo>
                      <a:pt x="242" y="48"/>
                      <a:pt x="242" y="48"/>
                      <a:pt x="242" y="48"/>
                    </a:cubicBezTo>
                    <a:cubicBezTo>
                      <a:pt x="208" y="98"/>
                      <a:pt x="160" y="133"/>
                      <a:pt x="100" y="155"/>
                    </a:cubicBezTo>
                    <a:cubicBezTo>
                      <a:pt x="46" y="174"/>
                      <a:pt x="1" y="169"/>
                      <a:pt x="1" y="169"/>
                    </a:cubicBezTo>
                    <a:cubicBezTo>
                      <a:pt x="1" y="188"/>
                      <a:pt x="1" y="188"/>
                      <a:pt x="1" y="188"/>
                    </a:cubicBezTo>
                    <a:cubicBezTo>
                      <a:pt x="1" y="207"/>
                      <a:pt x="1" y="207"/>
                      <a:pt x="1" y="207"/>
                    </a:cubicBezTo>
                    <a:cubicBezTo>
                      <a:pt x="1" y="207"/>
                      <a:pt x="0" y="207"/>
                      <a:pt x="1" y="207"/>
                    </a:cubicBezTo>
                    <a:cubicBezTo>
                      <a:pt x="8" y="207"/>
                      <a:pt x="55" y="211"/>
                      <a:pt x="112" y="191"/>
                    </a:cubicBezTo>
                    <a:cubicBezTo>
                      <a:pt x="147" y="179"/>
                      <a:pt x="180" y="161"/>
                      <a:pt x="208" y="139"/>
                    </a:cubicBezTo>
                    <a:cubicBezTo>
                      <a:pt x="234" y="119"/>
                      <a:pt x="256" y="95"/>
                      <a:pt x="275" y="68"/>
                    </a:cubicBezTo>
                    <a:lnTo>
                      <a:pt x="298" y="81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p>
                <a:pPr>
                  <a:lnSpc>
                    <a:spcPct val="150000"/>
                  </a:lnSpc>
                  <a:defRPr/>
                </a:pPr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50" name="Rectangle 6"/>
              <p:cNvSpPr>
                <a:spLocks noChangeArrowheads="1"/>
              </p:cNvSpPr>
              <p:nvPr/>
            </p:nvSpPr>
            <p:spPr bwMode="auto">
              <a:xfrm>
                <a:off x="5595939" y="5345113"/>
                <a:ext cx="100013" cy="109538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p>
                <a:pPr>
                  <a:lnSpc>
                    <a:spcPct val="150000"/>
                  </a:lnSpc>
                  <a:defRPr/>
                </a:pPr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51" name="Freeform 7"/>
              <p:cNvSpPr/>
              <p:nvPr/>
            </p:nvSpPr>
            <p:spPr bwMode="auto">
              <a:xfrm>
                <a:off x="5713414" y="5310188"/>
                <a:ext cx="98425" cy="144463"/>
              </a:xfrm>
              <a:custGeom>
                <a:avLst/>
                <a:gdLst>
                  <a:gd name="T0" fmla="*/ 62 w 62"/>
                  <a:gd name="T1" fmla="*/ 0 h 91"/>
                  <a:gd name="T2" fmla="*/ 1 w 62"/>
                  <a:gd name="T3" fmla="*/ 0 h 91"/>
                  <a:gd name="T4" fmla="*/ 0 w 62"/>
                  <a:gd name="T5" fmla="*/ 91 h 91"/>
                  <a:gd name="T6" fmla="*/ 62 w 62"/>
                  <a:gd name="T7" fmla="*/ 91 h 91"/>
                  <a:gd name="T8" fmla="*/ 62 w 62"/>
                  <a:gd name="T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91">
                    <a:moveTo>
                      <a:pt x="62" y="0"/>
                    </a:moveTo>
                    <a:lnTo>
                      <a:pt x="1" y="0"/>
                    </a:lnTo>
                    <a:lnTo>
                      <a:pt x="0" y="91"/>
                    </a:lnTo>
                    <a:lnTo>
                      <a:pt x="62" y="91"/>
                    </a:lnTo>
                    <a:lnTo>
                      <a:pt x="62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p>
                <a:pPr>
                  <a:lnSpc>
                    <a:spcPct val="150000"/>
                  </a:lnSpc>
                  <a:defRPr/>
                </a:pPr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52" name="Rectangle 8"/>
              <p:cNvSpPr>
                <a:spLocks noChangeArrowheads="1"/>
              </p:cNvSpPr>
              <p:nvPr/>
            </p:nvSpPr>
            <p:spPr bwMode="auto">
              <a:xfrm>
                <a:off x="5830889" y="5260976"/>
                <a:ext cx="98425" cy="193675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p>
                <a:pPr>
                  <a:lnSpc>
                    <a:spcPct val="150000"/>
                  </a:lnSpc>
                  <a:defRPr/>
                </a:pPr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53" name="Rectangle 9"/>
              <p:cNvSpPr>
                <a:spLocks noChangeArrowheads="1"/>
              </p:cNvSpPr>
              <p:nvPr/>
            </p:nvSpPr>
            <p:spPr bwMode="auto">
              <a:xfrm>
                <a:off x="5948364" y="5183188"/>
                <a:ext cx="98425" cy="271463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p>
                <a:pPr>
                  <a:lnSpc>
                    <a:spcPct val="150000"/>
                  </a:lnSpc>
                  <a:defRPr/>
                </a:pPr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54" name="Freeform 10"/>
              <p:cNvSpPr/>
              <p:nvPr/>
            </p:nvSpPr>
            <p:spPr bwMode="auto">
              <a:xfrm>
                <a:off x="5595939" y="4999038"/>
                <a:ext cx="515938" cy="519113"/>
              </a:xfrm>
              <a:custGeom>
                <a:avLst/>
                <a:gdLst>
                  <a:gd name="T0" fmla="*/ 343 w 358"/>
                  <a:gd name="T1" fmla="*/ 0 h 361"/>
                  <a:gd name="T2" fmla="*/ 343 w 358"/>
                  <a:gd name="T3" fmla="*/ 0 h 361"/>
                  <a:gd name="T4" fmla="*/ 343 w 358"/>
                  <a:gd name="T5" fmla="*/ 0 h 361"/>
                  <a:gd name="T6" fmla="*/ 334 w 358"/>
                  <a:gd name="T7" fmla="*/ 4 h 361"/>
                  <a:gd name="T8" fmla="*/ 329 w 358"/>
                  <a:gd name="T9" fmla="*/ 14 h 361"/>
                  <a:gd name="T10" fmla="*/ 339 w 358"/>
                  <a:gd name="T11" fmla="*/ 28 h 361"/>
                  <a:gd name="T12" fmla="*/ 339 w 358"/>
                  <a:gd name="T13" fmla="*/ 343 h 361"/>
                  <a:gd name="T14" fmla="*/ 29 w 358"/>
                  <a:gd name="T15" fmla="*/ 343 h 361"/>
                  <a:gd name="T16" fmla="*/ 15 w 358"/>
                  <a:gd name="T17" fmla="*/ 332 h 361"/>
                  <a:gd name="T18" fmla="*/ 0 w 358"/>
                  <a:gd name="T19" fmla="*/ 347 h 361"/>
                  <a:gd name="T20" fmla="*/ 0 w 358"/>
                  <a:gd name="T21" fmla="*/ 348 h 361"/>
                  <a:gd name="T22" fmla="*/ 15 w 358"/>
                  <a:gd name="T23" fmla="*/ 361 h 361"/>
                  <a:gd name="T24" fmla="*/ 29 w 358"/>
                  <a:gd name="T25" fmla="*/ 351 h 361"/>
                  <a:gd name="T26" fmla="*/ 347 w 358"/>
                  <a:gd name="T27" fmla="*/ 351 h 361"/>
                  <a:gd name="T28" fmla="*/ 347 w 358"/>
                  <a:gd name="T29" fmla="*/ 28 h 361"/>
                  <a:gd name="T30" fmla="*/ 358 w 358"/>
                  <a:gd name="T31" fmla="*/ 14 h 361"/>
                  <a:gd name="T32" fmla="*/ 343 w 358"/>
                  <a:gd name="T33" fmla="*/ 0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8" h="361">
                    <a:moveTo>
                      <a:pt x="343" y="0"/>
                    </a:moveTo>
                    <a:cubicBezTo>
                      <a:pt x="343" y="0"/>
                      <a:pt x="343" y="0"/>
                      <a:pt x="343" y="0"/>
                    </a:cubicBezTo>
                    <a:cubicBezTo>
                      <a:pt x="343" y="0"/>
                      <a:pt x="343" y="0"/>
                      <a:pt x="343" y="0"/>
                    </a:cubicBezTo>
                    <a:cubicBezTo>
                      <a:pt x="339" y="0"/>
                      <a:pt x="336" y="1"/>
                      <a:pt x="334" y="4"/>
                    </a:cubicBezTo>
                    <a:cubicBezTo>
                      <a:pt x="331" y="6"/>
                      <a:pt x="329" y="10"/>
                      <a:pt x="329" y="14"/>
                    </a:cubicBezTo>
                    <a:cubicBezTo>
                      <a:pt x="329" y="21"/>
                      <a:pt x="333" y="26"/>
                      <a:pt x="339" y="28"/>
                    </a:cubicBezTo>
                    <a:cubicBezTo>
                      <a:pt x="339" y="343"/>
                      <a:pt x="339" y="343"/>
                      <a:pt x="339" y="343"/>
                    </a:cubicBezTo>
                    <a:cubicBezTo>
                      <a:pt x="29" y="343"/>
                      <a:pt x="29" y="343"/>
                      <a:pt x="29" y="343"/>
                    </a:cubicBezTo>
                    <a:cubicBezTo>
                      <a:pt x="27" y="337"/>
                      <a:pt x="21" y="332"/>
                      <a:pt x="15" y="332"/>
                    </a:cubicBezTo>
                    <a:cubicBezTo>
                      <a:pt x="7" y="332"/>
                      <a:pt x="0" y="339"/>
                      <a:pt x="0" y="347"/>
                    </a:cubicBezTo>
                    <a:cubicBezTo>
                      <a:pt x="0" y="347"/>
                      <a:pt x="0" y="348"/>
                      <a:pt x="0" y="348"/>
                    </a:cubicBezTo>
                    <a:cubicBezTo>
                      <a:pt x="1" y="355"/>
                      <a:pt x="7" y="361"/>
                      <a:pt x="15" y="361"/>
                    </a:cubicBezTo>
                    <a:cubicBezTo>
                      <a:pt x="21" y="361"/>
                      <a:pt x="27" y="357"/>
                      <a:pt x="29" y="351"/>
                    </a:cubicBezTo>
                    <a:cubicBezTo>
                      <a:pt x="347" y="351"/>
                      <a:pt x="347" y="351"/>
                      <a:pt x="347" y="351"/>
                    </a:cubicBezTo>
                    <a:cubicBezTo>
                      <a:pt x="347" y="28"/>
                      <a:pt x="347" y="28"/>
                      <a:pt x="347" y="28"/>
                    </a:cubicBezTo>
                    <a:cubicBezTo>
                      <a:pt x="353" y="27"/>
                      <a:pt x="358" y="21"/>
                      <a:pt x="358" y="14"/>
                    </a:cubicBezTo>
                    <a:cubicBezTo>
                      <a:pt x="358" y="6"/>
                      <a:pt x="351" y="0"/>
                      <a:pt x="343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p>
                <a:pPr>
                  <a:lnSpc>
                    <a:spcPct val="150000"/>
                  </a:lnSpc>
                  <a:defRPr/>
                </a:pPr>
                <a:endParaRPr lang="zh-CN" altLang="en-US" sz="16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0" name="组合 69"/>
          <p:cNvGrpSpPr/>
          <p:nvPr/>
        </p:nvGrpSpPr>
        <p:grpSpPr>
          <a:xfrm>
            <a:off x="3964898" y="768428"/>
            <a:ext cx="686184" cy="694853"/>
            <a:chOff x="5237224" y="1404429"/>
            <a:chExt cx="914912" cy="926470"/>
          </a:xfrm>
          <a:solidFill>
            <a:schemeClr val="bg1"/>
          </a:solidFill>
        </p:grpSpPr>
        <p:sp>
          <p:nvSpPr>
            <p:cNvPr id="56" name="Freeform 1812"/>
            <p:cNvSpPr/>
            <p:nvPr/>
          </p:nvSpPr>
          <p:spPr>
            <a:xfrm>
              <a:off x="5237224" y="1404429"/>
              <a:ext cx="914912" cy="926470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rgbClr val="1B4367"/>
            </a:solidFill>
            <a:ln w="9525">
              <a:solidFill>
                <a:schemeClr val="bg1"/>
              </a:solidFill>
            </a:ln>
          </p:spPr>
          <p:txBody>
            <a:bodyPr/>
            <a:p>
              <a:pPr>
                <a:lnSpc>
                  <a:spcPct val="150000"/>
                </a:lnSpc>
              </a:pPr>
              <a:endParaRPr lang="zh-CN" altLang="en-US" sz="1600">
                <a:cs typeface="+mn-ea"/>
                <a:sym typeface="+mn-lt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5414070" y="1669201"/>
              <a:ext cx="567104" cy="386174"/>
              <a:chOff x="5842315" y="2065986"/>
              <a:chExt cx="592138" cy="403225"/>
            </a:xfrm>
            <a:grpFill/>
          </p:grpSpPr>
          <p:sp>
            <p:nvSpPr>
              <p:cNvPr id="36" name="Oval 14"/>
              <p:cNvSpPr>
                <a:spLocks noChangeArrowheads="1"/>
              </p:cNvSpPr>
              <p:nvPr/>
            </p:nvSpPr>
            <p:spPr bwMode="auto">
              <a:xfrm>
                <a:off x="6050278" y="2065986"/>
                <a:ext cx="174625" cy="171450"/>
              </a:xfrm>
              <a:prstGeom prst="ellipse">
                <a:avLst/>
              </a:pr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p>
                <a:pPr>
                  <a:lnSpc>
                    <a:spcPct val="150000"/>
                  </a:lnSpc>
                  <a:defRPr/>
                </a:pPr>
                <a:endParaRPr lang="zh-CN" altLang="en-US" sz="1600">
                  <a:cs typeface="+mn-ea"/>
                  <a:sym typeface="+mn-lt"/>
                </a:endParaRPr>
              </a:p>
            </p:txBody>
          </p:sp>
          <p:grpSp>
            <p:nvGrpSpPr>
              <p:cNvPr id="37" name="组合 36"/>
              <p:cNvGrpSpPr/>
              <p:nvPr/>
            </p:nvGrpSpPr>
            <p:grpSpPr>
              <a:xfrm>
                <a:off x="5842315" y="2112023"/>
                <a:ext cx="592138" cy="357188"/>
                <a:chOff x="5543551" y="2033588"/>
                <a:chExt cx="592138" cy="357188"/>
              </a:xfrm>
              <a:grpFill/>
            </p:grpSpPr>
            <p:sp>
              <p:nvSpPr>
                <p:cNvPr id="38" name="Freeform 15"/>
                <p:cNvSpPr/>
                <p:nvPr/>
              </p:nvSpPr>
              <p:spPr bwMode="auto">
                <a:xfrm>
                  <a:off x="5681664" y="2170113"/>
                  <a:ext cx="315913" cy="220663"/>
                </a:xfrm>
                <a:custGeom>
                  <a:avLst/>
                  <a:gdLst>
                    <a:gd name="T0" fmla="*/ 219 w 219"/>
                    <a:gd name="T1" fmla="*/ 93 h 154"/>
                    <a:gd name="T2" fmla="*/ 156 w 219"/>
                    <a:gd name="T3" fmla="*/ 0 h 154"/>
                    <a:gd name="T4" fmla="*/ 110 w 219"/>
                    <a:gd name="T5" fmla="*/ 125 h 154"/>
                    <a:gd name="T6" fmla="*/ 64 w 219"/>
                    <a:gd name="T7" fmla="*/ 0 h 154"/>
                    <a:gd name="T8" fmla="*/ 0 w 219"/>
                    <a:gd name="T9" fmla="*/ 93 h 154"/>
                    <a:gd name="T10" fmla="*/ 0 w 219"/>
                    <a:gd name="T11" fmla="*/ 96 h 154"/>
                    <a:gd name="T12" fmla="*/ 0 w 219"/>
                    <a:gd name="T13" fmla="*/ 97 h 154"/>
                    <a:gd name="T14" fmla="*/ 110 w 219"/>
                    <a:gd name="T15" fmla="*/ 154 h 154"/>
                    <a:gd name="T16" fmla="*/ 219 w 219"/>
                    <a:gd name="T17" fmla="*/ 97 h 154"/>
                    <a:gd name="T18" fmla="*/ 219 w 219"/>
                    <a:gd name="T19" fmla="*/ 96 h 154"/>
                    <a:gd name="T20" fmla="*/ 219 w 219"/>
                    <a:gd name="T21" fmla="*/ 93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19" h="154">
                      <a:moveTo>
                        <a:pt x="219" y="93"/>
                      </a:moveTo>
                      <a:cubicBezTo>
                        <a:pt x="217" y="52"/>
                        <a:pt x="191" y="16"/>
                        <a:pt x="156" y="0"/>
                      </a:cubicBezTo>
                      <a:cubicBezTo>
                        <a:pt x="110" y="125"/>
                        <a:pt x="110" y="125"/>
                        <a:pt x="110" y="125"/>
                      </a:cubicBezTo>
                      <a:cubicBezTo>
                        <a:pt x="64" y="0"/>
                        <a:pt x="64" y="0"/>
                        <a:pt x="64" y="0"/>
                      </a:cubicBezTo>
                      <a:cubicBezTo>
                        <a:pt x="28" y="16"/>
                        <a:pt x="2" y="52"/>
                        <a:pt x="0" y="93"/>
                      </a:cubicBezTo>
                      <a:cubicBezTo>
                        <a:pt x="0" y="94"/>
                        <a:pt x="0" y="95"/>
                        <a:pt x="0" y="96"/>
                      </a:cubicBezTo>
                      <a:cubicBezTo>
                        <a:pt x="0" y="96"/>
                        <a:pt x="0" y="97"/>
                        <a:pt x="0" y="97"/>
                      </a:cubicBezTo>
                      <a:cubicBezTo>
                        <a:pt x="1" y="122"/>
                        <a:pt x="50" y="154"/>
                        <a:pt x="110" y="154"/>
                      </a:cubicBezTo>
                      <a:cubicBezTo>
                        <a:pt x="169" y="154"/>
                        <a:pt x="218" y="122"/>
                        <a:pt x="219" y="97"/>
                      </a:cubicBezTo>
                      <a:cubicBezTo>
                        <a:pt x="219" y="97"/>
                        <a:pt x="219" y="96"/>
                        <a:pt x="219" y="96"/>
                      </a:cubicBezTo>
                      <a:cubicBezTo>
                        <a:pt x="219" y="95"/>
                        <a:pt x="219" y="94"/>
                        <a:pt x="219" y="9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p>
                  <a:pPr>
                    <a:lnSpc>
                      <a:spcPct val="150000"/>
                    </a:lnSpc>
                    <a:defRPr/>
                  </a:pPr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  <p:sp>
              <p:nvSpPr>
                <p:cNvPr id="39" name="Freeform 16"/>
                <p:cNvSpPr/>
                <p:nvPr/>
              </p:nvSpPr>
              <p:spPr bwMode="auto">
                <a:xfrm>
                  <a:off x="5824539" y="2165351"/>
                  <a:ext cx="31750" cy="31750"/>
                </a:xfrm>
                <a:custGeom>
                  <a:avLst/>
                  <a:gdLst>
                    <a:gd name="T0" fmla="*/ 10 w 20"/>
                    <a:gd name="T1" fmla="*/ 0 h 20"/>
                    <a:gd name="T2" fmla="*/ 20 w 20"/>
                    <a:gd name="T3" fmla="*/ 10 h 20"/>
                    <a:gd name="T4" fmla="*/ 10 w 20"/>
                    <a:gd name="T5" fmla="*/ 20 h 20"/>
                    <a:gd name="T6" fmla="*/ 0 w 20"/>
                    <a:gd name="T7" fmla="*/ 10 h 20"/>
                    <a:gd name="T8" fmla="*/ 10 w 20"/>
                    <a:gd name="T9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0">
                      <a:moveTo>
                        <a:pt x="10" y="0"/>
                      </a:moveTo>
                      <a:lnTo>
                        <a:pt x="20" y="10"/>
                      </a:lnTo>
                      <a:lnTo>
                        <a:pt x="10" y="20"/>
                      </a:lnTo>
                      <a:lnTo>
                        <a:pt x="0" y="1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p>
                  <a:pPr>
                    <a:lnSpc>
                      <a:spcPct val="150000"/>
                    </a:lnSpc>
                    <a:defRPr/>
                  </a:pPr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Freeform 17"/>
                <p:cNvSpPr/>
                <p:nvPr/>
              </p:nvSpPr>
              <p:spPr bwMode="auto">
                <a:xfrm>
                  <a:off x="5816601" y="2197101"/>
                  <a:ext cx="46038" cy="117475"/>
                </a:xfrm>
                <a:custGeom>
                  <a:avLst/>
                  <a:gdLst>
                    <a:gd name="T0" fmla="*/ 21 w 29"/>
                    <a:gd name="T1" fmla="*/ 6 h 74"/>
                    <a:gd name="T2" fmla="*/ 15 w 29"/>
                    <a:gd name="T3" fmla="*/ 0 h 74"/>
                    <a:gd name="T4" fmla="*/ 7 w 29"/>
                    <a:gd name="T5" fmla="*/ 6 h 74"/>
                    <a:gd name="T6" fmla="*/ 0 w 29"/>
                    <a:gd name="T7" fmla="*/ 37 h 74"/>
                    <a:gd name="T8" fmla="*/ 15 w 29"/>
                    <a:gd name="T9" fmla="*/ 74 h 74"/>
                    <a:gd name="T10" fmla="*/ 29 w 29"/>
                    <a:gd name="T11" fmla="*/ 37 h 74"/>
                    <a:gd name="T12" fmla="*/ 21 w 29"/>
                    <a:gd name="T13" fmla="*/ 6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74">
                      <a:moveTo>
                        <a:pt x="21" y="6"/>
                      </a:moveTo>
                      <a:lnTo>
                        <a:pt x="15" y="0"/>
                      </a:lnTo>
                      <a:lnTo>
                        <a:pt x="7" y="6"/>
                      </a:lnTo>
                      <a:lnTo>
                        <a:pt x="0" y="37"/>
                      </a:lnTo>
                      <a:lnTo>
                        <a:pt x="15" y="74"/>
                      </a:lnTo>
                      <a:lnTo>
                        <a:pt x="29" y="37"/>
                      </a:lnTo>
                      <a:lnTo>
                        <a:pt x="21" y="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p>
                  <a:pPr>
                    <a:lnSpc>
                      <a:spcPct val="150000"/>
                    </a:lnSpc>
                    <a:defRPr/>
                  </a:pPr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Freeform 18"/>
                <p:cNvSpPr/>
                <p:nvPr/>
              </p:nvSpPr>
              <p:spPr bwMode="auto">
                <a:xfrm>
                  <a:off x="5956301" y="2033588"/>
                  <a:ext cx="127000" cy="125413"/>
                </a:xfrm>
                <a:custGeom>
                  <a:avLst/>
                  <a:gdLst>
                    <a:gd name="T0" fmla="*/ 88 w 88"/>
                    <a:gd name="T1" fmla="*/ 44 h 87"/>
                    <a:gd name="T2" fmla="*/ 44 w 88"/>
                    <a:gd name="T3" fmla="*/ 0 h 87"/>
                    <a:gd name="T4" fmla="*/ 0 w 88"/>
                    <a:gd name="T5" fmla="*/ 44 h 87"/>
                    <a:gd name="T6" fmla="*/ 44 w 88"/>
                    <a:gd name="T7" fmla="*/ 87 h 87"/>
                    <a:gd name="T8" fmla="*/ 88 w 88"/>
                    <a:gd name="T9" fmla="*/ 44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" h="87">
                      <a:moveTo>
                        <a:pt x="88" y="44"/>
                      </a:moveTo>
                      <a:cubicBezTo>
                        <a:pt x="88" y="19"/>
                        <a:pt x="68" y="0"/>
                        <a:pt x="44" y="0"/>
                      </a:cubicBezTo>
                      <a:cubicBezTo>
                        <a:pt x="20" y="0"/>
                        <a:pt x="1" y="19"/>
                        <a:pt x="0" y="44"/>
                      </a:cubicBezTo>
                      <a:cubicBezTo>
                        <a:pt x="0" y="68"/>
                        <a:pt x="20" y="87"/>
                        <a:pt x="44" y="87"/>
                      </a:cubicBezTo>
                      <a:cubicBezTo>
                        <a:pt x="68" y="87"/>
                        <a:pt x="88" y="68"/>
                        <a:pt x="88" y="4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p>
                  <a:pPr>
                    <a:lnSpc>
                      <a:spcPct val="150000"/>
                    </a:lnSpc>
                    <a:defRPr/>
                  </a:pPr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  <p:sp>
              <p:nvSpPr>
                <p:cNvPr id="42" name="Freeform 19"/>
                <p:cNvSpPr/>
                <p:nvPr/>
              </p:nvSpPr>
              <p:spPr bwMode="auto">
                <a:xfrm>
                  <a:off x="6008689" y="2162176"/>
                  <a:ext cx="23813" cy="23813"/>
                </a:xfrm>
                <a:custGeom>
                  <a:avLst/>
                  <a:gdLst>
                    <a:gd name="T0" fmla="*/ 7 w 15"/>
                    <a:gd name="T1" fmla="*/ 0 h 15"/>
                    <a:gd name="T2" fmla="*/ 15 w 15"/>
                    <a:gd name="T3" fmla="*/ 7 h 15"/>
                    <a:gd name="T4" fmla="*/ 7 w 15"/>
                    <a:gd name="T5" fmla="*/ 15 h 15"/>
                    <a:gd name="T6" fmla="*/ 0 w 15"/>
                    <a:gd name="T7" fmla="*/ 7 h 15"/>
                    <a:gd name="T8" fmla="*/ 7 w 15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5">
                      <a:moveTo>
                        <a:pt x="7" y="0"/>
                      </a:moveTo>
                      <a:lnTo>
                        <a:pt x="15" y="7"/>
                      </a:lnTo>
                      <a:lnTo>
                        <a:pt x="7" y="15"/>
                      </a:lnTo>
                      <a:lnTo>
                        <a:pt x="0" y="7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p>
                  <a:pPr>
                    <a:lnSpc>
                      <a:spcPct val="150000"/>
                    </a:lnSpc>
                    <a:defRPr/>
                  </a:pPr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  <p:sp>
              <p:nvSpPr>
                <p:cNvPr id="43" name="Freeform 20"/>
                <p:cNvSpPr/>
                <p:nvPr/>
              </p:nvSpPr>
              <p:spPr bwMode="auto">
                <a:xfrm>
                  <a:off x="6003926" y="2185988"/>
                  <a:ext cx="33338" cy="85725"/>
                </a:xfrm>
                <a:custGeom>
                  <a:avLst/>
                  <a:gdLst>
                    <a:gd name="T0" fmla="*/ 16 w 21"/>
                    <a:gd name="T1" fmla="*/ 4 h 54"/>
                    <a:gd name="T2" fmla="*/ 10 w 21"/>
                    <a:gd name="T3" fmla="*/ 0 h 54"/>
                    <a:gd name="T4" fmla="*/ 6 w 21"/>
                    <a:gd name="T5" fmla="*/ 4 h 54"/>
                    <a:gd name="T6" fmla="*/ 0 w 21"/>
                    <a:gd name="T7" fmla="*/ 27 h 54"/>
                    <a:gd name="T8" fmla="*/ 10 w 21"/>
                    <a:gd name="T9" fmla="*/ 54 h 54"/>
                    <a:gd name="T10" fmla="*/ 21 w 21"/>
                    <a:gd name="T11" fmla="*/ 27 h 54"/>
                    <a:gd name="T12" fmla="*/ 16 w 21"/>
                    <a:gd name="T13" fmla="*/ 4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54">
                      <a:moveTo>
                        <a:pt x="16" y="4"/>
                      </a:moveTo>
                      <a:lnTo>
                        <a:pt x="10" y="0"/>
                      </a:lnTo>
                      <a:lnTo>
                        <a:pt x="6" y="4"/>
                      </a:lnTo>
                      <a:lnTo>
                        <a:pt x="0" y="27"/>
                      </a:lnTo>
                      <a:lnTo>
                        <a:pt x="10" y="54"/>
                      </a:lnTo>
                      <a:lnTo>
                        <a:pt x="21" y="27"/>
                      </a:lnTo>
                      <a:lnTo>
                        <a:pt x="16" y="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p>
                  <a:pPr>
                    <a:lnSpc>
                      <a:spcPct val="150000"/>
                    </a:lnSpc>
                    <a:defRPr/>
                  </a:pPr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Oval 21"/>
                <p:cNvSpPr>
                  <a:spLocks noChangeArrowheads="1"/>
                </p:cNvSpPr>
                <p:nvPr/>
              </p:nvSpPr>
              <p:spPr bwMode="auto">
                <a:xfrm>
                  <a:off x="5594351" y="2033588"/>
                  <a:ext cx="127000" cy="125413"/>
                </a:xfrm>
                <a:prstGeom prst="ellipse">
                  <a:avLst/>
                </a:pr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p>
                  <a:pPr>
                    <a:lnSpc>
                      <a:spcPct val="150000"/>
                    </a:lnSpc>
                    <a:defRPr/>
                  </a:pPr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  <p:sp>
              <p:nvSpPr>
                <p:cNvPr id="45" name="Freeform 22"/>
                <p:cNvSpPr/>
                <p:nvPr/>
              </p:nvSpPr>
              <p:spPr bwMode="auto">
                <a:xfrm>
                  <a:off x="5543551" y="2165351"/>
                  <a:ext cx="190500" cy="161925"/>
                </a:xfrm>
                <a:custGeom>
                  <a:avLst/>
                  <a:gdLst>
                    <a:gd name="T0" fmla="*/ 91 w 133"/>
                    <a:gd name="T1" fmla="*/ 100 h 112"/>
                    <a:gd name="T2" fmla="*/ 91 w 133"/>
                    <a:gd name="T3" fmla="*/ 100 h 112"/>
                    <a:gd name="T4" fmla="*/ 91 w 133"/>
                    <a:gd name="T5" fmla="*/ 99 h 112"/>
                    <a:gd name="T6" fmla="*/ 91 w 133"/>
                    <a:gd name="T7" fmla="*/ 96 h 112"/>
                    <a:gd name="T8" fmla="*/ 133 w 133"/>
                    <a:gd name="T9" fmla="*/ 13 h 112"/>
                    <a:gd name="T10" fmla="*/ 114 w 133"/>
                    <a:gd name="T11" fmla="*/ 0 h 112"/>
                    <a:gd name="T12" fmla="*/ 80 w 133"/>
                    <a:gd name="T13" fmla="*/ 92 h 112"/>
                    <a:gd name="T14" fmla="*/ 47 w 133"/>
                    <a:gd name="T15" fmla="*/ 0 h 112"/>
                    <a:gd name="T16" fmla="*/ 0 w 133"/>
                    <a:gd name="T17" fmla="*/ 68 h 112"/>
                    <a:gd name="T18" fmla="*/ 0 w 133"/>
                    <a:gd name="T19" fmla="*/ 70 h 112"/>
                    <a:gd name="T20" fmla="*/ 0 w 133"/>
                    <a:gd name="T21" fmla="*/ 71 h 112"/>
                    <a:gd name="T22" fmla="*/ 80 w 133"/>
                    <a:gd name="T23" fmla="*/ 112 h 112"/>
                    <a:gd name="T24" fmla="*/ 94 w 133"/>
                    <a:gd name="T25" fmla="*/ 112 h 112"/>
                    <a:gd name="T26" fmla="*/ 91 w 133"/>
                    <a:gd name="T27" fmla="*/ 100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33" h="112">
                      <a:moveTo>
                        <a:pt x="91" y="100"/>
                      </a:moveTo>
                      <a:cubicBezTo>
                        <a:pt x="91" y="100"/>
                        <a:pt x="91" y="100"/>
                        <a:pt x="91" y="100"/>
                      </a:cubicBezTo>
                      <a:cubicBezTo>
                        <a:pt x="91" y="100"/>
                        <a:pt x="91" y="100"/>
                        <a:pt x="91" y="99"/>
                      </a:cubicBezTo>
                      <a:cubicBezTo>
                        <a:pt x="91" y="98"/>
                        <a:pt x="91" y="97"/>
                        <a:pt x="91" y="96"/>
                      </a:cubicBezTo>
                      <a:cubicBezTo>
                        <a:pt x="93" y="63"/>
                        <a:pt x="108" y="33"/>
                        <a:pt x="133" y="13"/>
                      </a:cubicBezTo>
                      <a:cubicBezTo>
                        <a:pt x="127" y="8"/>
                        <a:pt x="121" y="4"/>
                        <a:pt x="114" y="0"/>
                      </a:cubicBezTo>
                      <a:cubicBezTo>
                        <a:pt x="80" y="92"/>
                        <a:pt x="80" y="92"/>
                        <a:pt x="80" y="92"/>
                      </a:cubicBezTo>
                      <a:cubicBezTo>
                        <a:pt x="47" y="0"/>
                        <a:pt x="47" y="0"/>
                        <a:pt x="47" y="0"/>
                      </a:cubicBezTo>
                      <a:cubicBezTo>
                        <a:pt x="21" y="12"/>
                        <a:pt x="2" y="38"/>
                        <a:pt x="0" y="68"/>
                      </a:cubicBezTo>
                      <a:cubicBezTo>
                        <a:pt x="0" y="69"/>
                        <a:pt x="0" y="70"/>
                        <a:pt x="0" y="70"/>
                      </a:cubicBezTo>
                      <a:cubicBezTo>
                        <a:pt x="0" y="71"/>
                        <a:pt x="0" y="71"/>
                        <a:pt x="0" y="71"/>
                      </a:cubicBezTo>
                      <a:cubicBezTo>
                        <a:pt x="1" y="90"/>
                        <a:pt x="37" y="112"/>
                        <a:pt x="80" y="112"/>
                      </a:cubicBezTo>
                      <a:cubicBezTo>
                        <a:pt x="85" y="112"/>
                        <a:pt x="89" y="112"/>
                        <a:pt x="94" y="112"/>
                      </a:cubicBezTo>
                      <a:cubicBezTo>
                        <a:pt x="92" y="108"/>
                        <a:pt x="91" y="104"/>
                        <a:pt x="91" y="10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p>
                  <a:pPr>
                    <a:lnSpc>
                      <a:spcPct val="150000"/>
                    </a:lnSpc>
                    <a:defRPr/>
                  </a:pPr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  <p:sp>
              <p:nvSpPr>
                <p:cNvPr id="46" name="Freeform 23"/>
                <p:cNvSpPr/>
                <p:nvPr/>
              </p:nvSpPr>
              <p:spPr bwMode="auto">
                <a:xfrm>
                  <a:off x="5646739" y="2162176"/>
                  <a:ext cx="23813" cy="23813"/>
                </a:xfrm>
                <a:custGeom>
                  <a:avLst/>
                  <a:gdLst>
                    <a:gd name="T0" fmla="*/ 7 w 15"/>
                    <a:gd name="T1" fmla="*/ 0 h 15"/>
                    <a:gd name="T2" fmla="*/ 15 w 15"/>
                    <a:gd name="T3" fmla="*/ 7 h 15"/>
                    <a:gd name="T4" fmla="*/ 7 w 15"/>
                    <a:gd name="T5" fmla="*/ 15 h 15"/>
                    <a:gd name="T6" fmla="*/ 0 w 15"/>
                    <a:gd name="T7" fmla="*/ 7 h 15"/>
                    <a:gd name="T8" fmla="*/ 7 w 15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5">
                      <a:moveTo>
                        <a:pt x="7" y="0"/>
                      </a:moveTo>
                      <a:lnTo>
                        <a:pt x="15" y="7"/>
                      </a:lnTo>
                      <a:lnTo>
                        <a:pt x="7" y="15"/>
                      </a:lnTo>
                      <a:lnTo>
                        <a:pt x="0" y="7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p>
                  <a:pPr>
                    <a:lnSpc>
                      <a:spcPct val="150000"/>
                    </a:lnSpc>
                    <a:defRPr/>
                  </a:pPr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  <p:sp>
              <p:nvSpPr>
                <p:cNvPr id="47" name="Freeform 24"/>
                <p:cNvSpPr/>
                <p:nvPr/>
              </p:nvSpPr>
              <p:spPr bwMode="auto">
                <a:xfrm>
                  <a:off x="5641976" y="2185988"/>
                  <a:ext cx="33338" cy="85725"/>
                </a:xfrm>
                <a:custGeom>
                  <a:avLst/>
                  <a:gdLst>
                    <a:gd name="T0" fmla="*/ 16 w 21"/>
                    <a:gd name="T1" fmla="*/ 4 h 54"/>
                    <a:gd name="T2" fmla="*/ 10 w 21"/>
                    <a:gd name="T3" fmla="*/ 0 h 54"/>
                    <a:gd name="T4" fmla="*/ 5 w 21"/>
                    <a:gd name="T5" fmla="*/ 4 h 54"/>
                    <a:gd name="T6" fmla="*/ 0 w 21"/>
                    <a:gd name="T7" fmla="*/ 27 h 54"/>
                    <a:gd name="T8" fmla="*/ 10 w 21"/>
                    <a:gd name="T9" fmla="*/ 54 h 54"/>
                    <a:gd name="T10" fmla="*/ 21 w 21"/>
                    <a:gd name="T11" fmla="*/ 27 h 54"/>
                    <a:gd name="T12" fmla="*/ 16 w 21"/>
                    <a:gd name="T13" fmla="*/ 4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54">
                      <a:moveTo>
                        <a:pt x="16" y="4"/>
                      </a:moveTo>
                      <a:lnTo>
                        <a:pt x="10" y="0"/>
                      </a:lnTo>
                      <a:lnTo>
                        <a:pt x="5" y="4"/>
                      </a:lnTo>
                      <a:lnTo>
                        <a:pt x="0" y="27"/>
                      </a:lnTo>
                      <a:lnTo>
                        <a:pt x="10" y="54"/>
                      </a:lnTo>
                      <a:lnTo>
                        <a:pt x="21" y="27"/>
                      </a:lnTo>
                      <a:lnTo>
                        <a:pt x="16" y="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p>
                  <a:pPr>
                    <a:lnSpc>
                      <a:spcPct val="150000"/>
                    </a:lnSpc>
                    <a:defRPr/>
                  </a:pPr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  <p:sp>
              <p:nvSpPr>
                <p:cNvPr id="48" name="Freeform 25"/>
                <p:cNvSpPr/>
                <p:nvPr/>
              </p:nvSpPr>
              <p:spPr bwMode="auto">
                <a:xfrm>
                  <a:off x="5943601" y="2165351"/>
                  <a:ext cx="192088" cy="161925"/>
                </a:xfrm>
                <a:custGeom>
                  <a:avLst/>
                  <a:gdLst>
                    <a:gd name="T0" fmla="*/ 133 w 133"/>
                    <a:gd name="T1" fmla="*/ 69 h 113"/>
                    <a:gd name="T2" fmla="*/ 87 w 133"/>
                    <a:gd name="T3" fmla="*/ 0 h 113"/>
                    <a:gd name="T4" fmla="*/ 53 w 133"/>
                    <a:gd name="T5" fmla="*/ 92 h 113"/>
                    <a:gd name="T6" fmla="*/ 20 w 133"/>
                    <a:gd name="T7" fmla="*/ 0 h 113"/>
                    <a:gd name="T8" fmla="*/ 0 w 133"/>
                    <a:gd name="T9" fmla="*/ 13 h 113"/>
                    <a:gd name="T10" fmla="*/ 22 w 133"/>
                    <a:gd name="T11" fmla="*/ 37 h 113"/>
                    <a:gd name="T12" fmla="*/ 43 w 133"/>
                    <a:gd name="T13" fmla="*/ 96 h 113"/>
                    <a:gd name="T14" fmla="*/ 43 w 133"/>
                    <a:gd name="T15" fmla="*/ 99 h 113"/>
                    <a:gd name="T16" fmla="*/ 43 w 133"/>
                    <a:gd name="T17" fmla="*/ 100 h 113"/>
                    <a:gd name="T18" fmla="*/ 43 w 133"/>
                    <a:gd name="T19" fmla="*/ 100 h 113"/>
                    <a:gd name="T20" fmla="*/ 40 w 133"/>
                    <a:gd name="T21" fmla="*/ 112 h 113"/>
                    <a:gd name="T22" fmla="*/ 53 w 133"/>
                    <a:gd name="T23" fmla="*/ 113 h 113"/>
                    <a:gd name="T24" fmla="*/ 133 w 133"/>
                    <a:gd name="T25" fmla="*/ 71 h 113"/>
                    <a:gd name="T26" fmla="*/ 133 w 133"/>
                    <a:gd name="T27" fmla="*/ 70 h 113"/>
                    <a:gd name="T28" fmla="*/ 133 w 133"/>
                    <a:gd name="T29" fmla="*/ 69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33" h="113">
                      <a:moveTo>
                        <a:pt x="133" y="69"/>
                      </a:moveTo>
                      <a:cubicBezTo>
                        <a:pt x="131" y="38"/>
                        <a:pt x="113" y="12"/>
                        <a:pt x="87" y="0"/>
                      </a:cubicBezTo>
                      <a:cubicBezTo>
                        <a:pt x="53" y="92"/>
                        <a:pt x="53" y="92"/>
                        <a:pt x="53" y="92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3" y="4"/>
                        <a:pt x="6" y="8"/>
                        <a:pt x="0" y="13"/>
                      </a:cubicBezTo>
                      <a:cubicBezTo>
                        <a:pt x="9" y="20"/>
                        <a:pt x="16" y="28"/>
                        <a:pt x="22" y="37"/>
                      </a:cubicBezTo>
                      <a:cubicBezTo>
                        <a:pt x="34" y="55"/>
                        <a:pt x="41" y="75"/>
                        <a:pt x="43" y="96"/>
                      </a:cubicBezTo>
                      <a:cubicBezTo>
                        <a:pt x="43" y="97"/>
                        <a:pt x="43" y="98"/>
                        <a:pt x="43" y="99"/>
                      </a:cubicBezTo>
                      <a:cubicBezTo>
                        <a:pt x="43" y="100"/>
                        <a:pt x="43" y="100"/>
                        <a:pt x="43" y="100"/>
                      </a:cubicBezTo>
                      <a:cubicBezTo>
                        <a:pt x="43" y="100"/>
                        <a:pt x="43" y="100"/>
                        <a:pt x="43" y="100"/>
                      </a:cubicBezTo>
                      <a:cubicBezTo>
                        <a:pt x="43" y="104"/>
                        <a:pt x="41" y="108"/>
                        <a:pt x="40" y="112"/>
                      </a:cubicBezTo>
                      <a:cubicBezTo>
                        <a:pt x="44" y="112"/>
                        <a:pt x="49" y="113"/>
                        <a:pt x="53" y="113"/>
                      </a:cubicBezTo>
                      <a:cubicBezTo>
                        <a:pt x="97" y="112"/>
                        <a:pt x="132" y="90"/>
                        <a:pt x="133" y="71"/>
                      </a:cubicBezTo>
                      <a:cubicBezTo>
                        <a:pt x="133" y="71"/>
                        <a:pt x="133" y="71"/>
                        <a:pt x="133" y="70"/>
                      </a:cubicBezTo>
                      <a:cubicBezTo>
                        <a:pt x="133" y="70"/>
                        <a:pt x="133" y="69"/>
                        <a:pt x="133" y="6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p>
                  <a:pPr>
                    <a:lnSpc>
                      <a:spcPct val="150000"/>
                    </a:lnSpc>
                    <a:defRPr/>
                  </a:pPr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71" name="组合 70"/>
          <p:cNvGrpSpPr/>
          <p:nvPr/>
        </p:nvGrpSpPr>
        <p:grpSpPr>
          <a:xfrm>
            <a:off x="3964899" y="1651709"/>
            <a:ext cx="686184" cy="694853"/>
            <a:chOff x="5237226" y="2582137"/>
            <a:chExt cx="914912" cy="926470"/>
          </a:xfrm>
          <a:solidFill>
            <a:schemeClr val="bg1"/>
          </a:solidFill>
        </p:grpSpPr>
        <p:sp>
          <p:nvSpPr>
            <p:cNvPr id="63" name="Freeform 1812"/>
            <p:cNvSpPr/>
            <p:nvPr/>
          </p:nvSpPr>
          <p:spPr>
            <a:xfrm>
              <a:off x="5237226" y="2582137"/>
              <a:ext cx="914912" cy="926470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rgbClr val="1B4367"/>
            </a:solidFill>
            <a:ln w="9525">
              <a:solidFill>
                <a:schemeClr val="bg1"/>
              </a:solidFill>
            </a:ln>
          </p:spPr>
          <p:txBody>
            <a:bodyPr/>
            <a:p>
              <a:pPr>
                <a:lnSpc>
                  <a:spcPct val="150000"/>
                </a:lnSpc>
              </a:pPr>
              <a:endParaRPr lang="zh-CN" altLang="en-US" sz="1600">
                <a:cs typeface="+mn-ea"/>
                <a:sym typeface="+mn-lt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5443702" y="2786512"/>
              <a:ext cx="478851" cy="491868"/>
              <a:chOff x="5572126" y="3962401"/>
              <a:chExt cx="525463" cy="539750"/>
            </a:xfrm>
            <a:grpFill/>
          </p:grpSpPr>
          <p:sp>
            <p:nvSpPr>
              <p:cNvPr id="33" name="Freeform 26"/>
              <p:cNvSpPr>
                <a:spLocks noEditPoints="1"/>
              </p:cNvSpPr>
              <p:nvPr/>
            </p:nvSpPr>
            <p:spPr bwMode="auto">
              <a:xfrm>
                <a:off x="5572126" y="4130676"/>
                <a:ext cx="371475" cy="371475"/>
              </a:xfrm>
              <a:custGeom>
                <a:avLst/>
                <a:gdLst>
                  <a:gd name="T0" fmla="*/ 258 w 258"/>
                  <a:gd name="T1" fmla="*/ 156 h 259"/>
                  <a:gd name="T2" fmla="*/ 258 w 258"/>
                  <a:gd name="T3" fmla="*/ 104 h 259"/>
                  <a:gd name="T4" fmla="*/ 239 w 258"/>
                  <a:gd name="T5" fmla="*/ 94 h 259"/>
                  <a:gd name="T6" fmla="*/ 232 w 258"/>
                  <a:gd name="T7" fmla="*/ 78 h 259"/>
                  <a:gd name="T8" fmla="*/ 239 w 258"/>
                  <a:gd name="T9" fmla="*/ 57 h 259"/>
                  <a:gd name="T10" fmla="*/ 202 w 258"/>
                  <a:gd name="T11" fmla="*/ 20 h 259"/>
                  <a:gd name="T12" fmla="*/ 180 w 258"/>
                  <a:gd name="T13" fmla="*/ 27 h 259"/>
                  <a:gd name="T14" fmla="*/ 166 w 258"/>
                  <a:gd name="T15" fmla="*/ 21 h 259"/>
                  <a:gd name="T16" fmla="*/ 155 w 258"/>
                  <a:gd name="T17" fmla="*/ 0 h 259"/>
                  <a:gd name="T18" fmla="*/ 103 w 258"/>
                  <a:gd name="T19" fmla="*/ 0 h 259"/>
                  <a:gd name="T20" fmla="*/ 92 w 258"/>
                  <a:gd name="T21" fmla="*/ 21 h 259"/>
                  <a:gd name="T22" fmla="*/ 79 w 258"/>
                  <a:gd name="T23" fmla="*/ 26 h 259"/>
                  <a:gd name="T24" fmla="*/ 56 w 258"/>
                  <a:gd name="T25" fmla="*/ 19 h 259"/>
                  <a:gd name="T26" fmla="*/ 19 w 258"/>
                  <a:gd name="T27" fmla="*/ 56 h 259"/>
                  <a:gd name="T28" fmla="*/ 26 w 258"/>
                  <a:gd name="T29" fmla="*/ 79 h 259"/>
                  <a:gd name="T30" fmla="*/ 21 w 258"/>
                  <a:gd name="T31" fmla="*/ 92 h 259"/>
                  <a:gd name="T32" fmla="*/ 0 w 258"/>
                  <a:gd name="T33" fmla="*/ 103 h 259"/>
                  <a:gd name="T34" fmla="*/ 0 w 258"/>
                  <a:gd name="T35" fmla="*/ 155 h 259"/>
                  <a:gd name="T36" fmla="*/ 20 w 258"/>
                  <a:gd name="T37" fmla="*/ 166 h 259"/>
                  <a:gd name="T38" fmla="*/ 26 w 258"/>
                  <a:gd name="T39" fmla="*/ 180 h 259"/>
                  <a:gd name="T40" fmla="*/ 19 w 258"/>
                  <a:gd name="T41" fmla="*/ 202 h 259"/>
                  <a:gd name="T42" fmla="*/ 56 w 258"/>
                  <a:gd name="T43" fmla="*/ 239 h 259"/>
                  <a:gd name="T44" fmla="*/ 76 w 258"/>
                  <a:gd name="T45" fmla="*/ 233 h 259"/>
                  <a:gd name="T46" fmla="*/ 92 w 258"/>
                  <a:gd name="T47" fmla="*/ 240 h 259"/>
                  <a:gd name="T48" fmla="*/ 102 w 258"/>
                  <a:gd name="T49" fmla="*/ 259 h 259"/>
                  <a:gd name="T50" fmla="*/ 155 w 258"/>
                  <a:gd name="T51" fmla="*/ 259 h 259"/>
                  <a:gd name="T52" fmla="*/ 164 w 258"/>
                  <a:gd name="T53" fmla="*/ 240 h 259"/>
                  <a:gd name="T54" fmla="*/ 181 w 258"/>
                  <a:gd name="T55" fmla="*/ 233 h 259"/>
                  <a:gd name="T56" fmla="*/ 201 w 258"/>
                  <a:gd name="T57" fmla="*/ 240 h 259"/>
                  <a:gd name="T58" fmla="*/ 238 w 258"/>
                  <a:gd name="T59" fmla="*/ 202 h 259"/>
                  <a:gd name="T60" fmla="*/ 232 w 258"/>
                  <a:gd name="T61" fmla="*/ 183 h 259"/>
                  <a:gd name="T62" fmla="*/ 239 w 258"/>
                  <a:gd name="T63" fmla="*/ 166 h 259"/>
                  <a:gd name="T64" fmla="*/ 258 w 258"/>
                  <a:gd name="T65" fmla="*/ 156 h 259"/>
                  <a:gd name="T66" fmla="*/ 187 w 258"/>
                  <a:gd name="T67" fmla="*/ 130 h 259"/>
                  <a:gd name="T68" fmla="*/ 130 w 258"/>
                  <a:gd name="T69" fmla="*/ 188 h 259"/>
                  <a:gd name="T70" fmla="*/ 71 w 258"/>
                  <a:gd name="T71" fmla="*/ 130 h 259"/>
                  <a:gd name="T72" fmla="*/ 130 w 258"/>
                  <a:gd name="T73" fmla="*/ 72 h 259"/>
                  <a:gd name="T74" fmla="*/ 187 w 258"/>
                  <a:gd name="T75" fmla="*/ 13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8" h="259">
                    <a:moveTo>
                      <a:pt x="258" y="156"/>
                    </a:moveTo>
                    <a:cubicBezTo>
                      <a:pt x="258" y="104"/>
                      <a:pt x="258" y="104"/>
                      <a:pt x="258" y="104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37" y="88"/>
                      <a:pt x="235" y="83"/>
                      <a:pt x="232" y="78"/>
                    </a:cubicBezTo>
                    <a:cubicBezTo>
                      <a:pt x="239" y="57"/>
                      <a:pt x="239" y="57"/>
                      <a:pt x="239" y="57"/>
                    </a:cubicBezTo>
                    <a:cubicBezTo>
                      <a:pt x="202" y="20"/>
                      <a:pt x="202" y="20"/>
                      <a:pt x="202" y="20"/>
                    </a:cubicBezTo>
                    <a:cubicBezTo>
                      <a:pt x="180" y="27"/>
                      <a:pt x="180" y="27"/>
                      <a:pt x="180" y="27"/>
                    </a:cubicBezTo>
                    <a:cubicBezTo>
                      <a:pt x="175" y="25"/>
                      <a:pt x="171" y="23"/>
                      <a:pt x="166" y="21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88" y="23"/>
                      <a:pt x="83" y="25"/>
                      <a:pt x="79" y="26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24" y="83"/>
                      <a:pt x="22" y="87"/>
                      <a:pt x="21" y="9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55"/>
                      <a:pt x="0" y="155"/>
                      <a:pt x="0" y="155"/>
                    </a:cubicBezTo>
                    <a:cubicBezTo>
                      <a:pt x="20" y="166"/>
                      <a:pt x="20" y="166"/>
                      <a:pt x="20" y="166"/>
                    </a:cubicBezTo>
                    <a:cubicBezTo>
                      <a:pt x="21" y="171"/>
                      <a:pt x="23" y="176"/>
                      <a:pt x="26" y="180"/>
                    </a:cubicBezTo>
                    <a:cubicBezTo>
                      <a:pt x="19" y="202"/>
                      <a:pt x="19" y="202"/>
                      <a:pt x="19" y="202"/>
                    </a:cubicBezTo>
                    <a:cubicBezTo>
                      <a:pt x="56" y="239"/>
                      <a:pt x="56" y="239"/>
                      <a:pt x="56" y="239"/>
                    </a:cubicBezTo>
                    <a:cubicBezTo>
                      <a:pt x="76" y="233"/>
                      <a:pt x="76" y="233"/>
                      <a:pt x="76" y="233"/>
                    </a:cubicBezTo>
                    <a:cubicBezTo>
                      <a:pt x="81" y="235"/>
                      <a:pt x="87" y="238"/>
                      <a:pt x="92" y="240"/>
                    </a:cubicBezTo>
                    <a:cubicBezTo>
                      <a:pt x="102" y="259"/>
                      <a:pt x="102" y="259"/>
                      <a:pt x="102" y="259"/>
                    </a:cubicBezTo>
                    <a:cubicBezTo>
                      <a:pt x="155" y="259"/>
                      <a:pt x="155" y="259"/>
                      <a:pt x="155" y="259"/>
                    </a:cubicBezTo>
                    <a:cubicBezTo>
                      <a:pt x="164" y="240"/>
                      <a:pt x="164" y="240"/>
                      <a:pt x="164" y="240"/>
                    </a:cubicBezTo>
                    <a:cubicBezTo>
                      <a:pt x="170" y="239"/>
                      <a:pt x="176" y="236"/>
                      <a:pt x="181" y="233"/>
                    </a:cubicBezTo>
                    <a:cubicBezTo>
                      <a:pt x="201" y="240"/>
                      <a:pt x="201" y="240"/>
                      <a:pt x="201" y="240"/>
                    </a:cubicBezTo>
                    <a:cubicBezTo>
                      <a:pt x="238" y="202"/>
                      <a:pt x="238" y="202"/>
                      <a:pt x="238" y="202"/>
                    </a:cubicBezTo>
                    <a:cubicBezTo>
                      <a:pt x="232" y="183"/>
                      <a:pt x="232" y="183"/>
                      <a:pt x="232" y="183"/>
                    </a:cubicBezTo>
                    <a:cubicBezTo>
                      <a:pt x="235" y="177"/>
                      <a:pt x="237" y="172"/>
                      <a:pt x="239" y="166"/>
                    </a:cubicBezTo>
                    <a:lnTo>
                      <a:pt x="258" y="156"/>
                    </a:lnTo>
                    <a:close/>
                    <a:moveTo>
                      <a:pt x="187" y="130"/>
                    </a:moveTo>
                    <a:cubicBezTo>
                      <a:pt x="187" y="162"/>
                      <a:pt x="161" y="188"/>
                      <a:pt x="130" y="188"/>
                    </a:cubicBezTo>
                    <a:cubicBezTo>
                      <a:pt x="97" y="188"/>
                      <a:pt x="71" y="162"/>
                      <a:pt x="71" y="130"/>
                    </a:cubicBezTo>
                    <a:cubicBezTo>
                      <a:pt x="71" y="98"/>
                      <a:pt x="97" y="72"/>
                      <a:pt x="130" y="72"/>
                    </a:cubicBezTo>
                    <a:cubicBezTo>
                      <a:pt x="161" y="72"/>
                      <a:pt x="187" y="98"/>
                      <a:pt x="187" y="13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lnSpc>
                    <a:spcPct val="150000"/>
                  </a:lnSpc>
                  <a:defRPr/>
                </a:pPr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34" name="Freeform 27"/>
              <p:cNvSpPr>
                <a:spLocks noEditPoints="1"/>
              </p:cNvSpPr>
              <p:nvPr/>
            </p:nvSpPr>
            <p:spPr bwMode="auto">
              <a:xfrm>
                <a:off x="5818189" y="3962401"/>
                <a:ext cx="192088" cy="188913"/>
              </a:xfrm>
              <a:custGeom>
                <a:avLst/>
                <a:gdLst>
                  <a:gd name="T0" fmla="*/ 133 w 133"/>
                  <a:gd name="T1" fmla="*/ 80 h 132"/>
                  <a:gd name="T2" fmla="*/ 133 w 133"/>
                  <a:gd name="T3" fmla="*/ 53 h 132"/>
                  <a:gd name="T4" fmla="*/ 123 w 133"/>
                  <a:gd name="T5" fmla="*/ 48 h 132"/>
                  <a:gd name="T6" fmla="*/ 120 w 133"/>
                  <a:gd name="T7" fmla="*/ 40 h 132"/>
                  <a:gd name="T8" fmla="*/ 123 w 133"/>
                  <a:gd name="T9" fmla="*/ 29 h 132"/>
                  <a:gd name="T10" fmla="*/ 104 w 133"/>
                  <a:gd name="T11" fmla="*/ 9 h 132"/>
                  <a:gd name="T12" fmla="*/ 93 w 133"/>
                  <a:gd name="T13" fmla="*/ 13 h 132"/>
                  <a:gd name="T14" fmla="*/ 86 w 133"/>
                  <a:gd name="T15" fmla="*/ 10 h 132"/>
                  <a:gd name="T16" fmla="*/ 80 w 133"/>
                  <a:gd name="T17" fmla="*/ 0 h 132"/>
                  <a:gd name="T18" fmla="*/ 53 w 133"/>
                  <a:gd name="T19" fmla="*/ 0 h 132"/>
                  <a:gd name="T20" fmla="*/ 48 w 133"/>
                  <a:gd name="T21" fmla="*/ 10 h 132"/>
                  <a:gd name="T22" fmla="*/ 41 w 133"/>
                  <a:gd name="T23" fmla="*/ 13 h 132"/>
                  <a:gd name="T24" fmla="*/ 29 w 133"/>
                  <a:gd name="T25" fmla="*/ 9 h 132"/>
                  <a:gd name="T26" fmla="*/ 10 w 133"/>
                  <a:gd name="T27" fmla="*/ 28 h 132"/>
                  <a:gd name="T28" fmla="*/ 14 w 133"/>
                  <a:gd name="T29" fmla="*/ 40 h 132"/>
                  <a:gd name="T30" fmla="*/ 11 w 133"/>
                  <a:gd name="T31" fmla="*/ 47 h 132"/>
                  <a:gd name="T32" fmla="*/ 0 w 133"/>
                  <a:gd name="T33" fmla="*/ 52 h 132"/>
                  <a:gd name="T34" fmla="*/ 0 w 133"/>
                  <a:gd name="T35" fmla="*/ 79 h 132"/>
                  <a:gd name="T36" fmla="*/ 11 w 133"/>
                  <a:gd name="T37" fmla="*/ 85 h 132"/>
                  <a:gd name="T38" fmla="*/ 13 w 133"/>
                  <a:gd name="T39" fmla="*/ 92 h 132"/>
                  <a:gd name="T40" fmla="*/ 10 w 133"/>
                  <a:gd name="T41" fmla="*/ 103 h 132"/>
                  <a:gd name="T42" fmla="*/ 29 w 133"/>
                  <a:gd name="T43" fmla="*/ 122 h 132"/>
                  <a:gd name="T44" fmla="*/ 39 w 133"/>
                  <a:gd name="T45" fmla="*/ 119 h 132"/>
                  <a:gd name="T46" fmla="*/ 48 w 133"/>
                  <a:gd name="T47" fmla="*/ 122 h 132"/>
                  <a:gd name="T48" fmla="*/ 53 w 133"/>
                  <a:gd name="T49" fmla="*/ 132 h 132"/>
                  <a:gd name="T50" fmla="*/ 80 w 133"/>
                  <a:gd name="T51" fmla="*/ 132 h 132"/>
                  <a:gd name="T52" fmla="*/ 85 w 133"/>
                  <a:gd name="T53" fmla="*/ 123 h 132"/>
                  <a:gd name="T54" fmla="*/ 94 w 133"/>
                  <a:gd name="T55" fmla="*/ 119 h 132"/>
                  <a:gd name="T56" fmla="*/ 104 w 133"/>
                  <a:gd name="T57" fmla="*/ 122 h 132"/>
                  <a:gd name="T58" fmla="*/ 123 w 133"/>
                  <a:gd name="T59" fmla="*/ 103 h 132"/>
                  <a:gd name="T60" fmla="*/ 120 w 133"/>
                  <a:gd name="T61" fmla="*/ 93 h 132"/>
                  <a:gd name="T62" fmla="*/ 123 w 133"/>
                  <a:gd name="T63" fmla="*/ 85 h 132"/>
                  <a:gd name="T64" fmla="*/ 133 w 133"/>
                  <a:gd name="T65" fmla="*/ 80 h 132"/>
                  <a:gd name="T66" fmla="*/ 97 w 133"/>
                  <a:gd name="T67" fmla="*/ 66 h 132"/>
                  <a:gd name="T68" fmla="*/ 67 w 133"/>
                  <a:gd name="T69" fmla="*/ 96 h 132"/>
                  <a:gd name="T70" fmla="*/ 37 w 133"/>
                  <a:gd name="T71" fmla="*/ 66 h 132"/>
                  <a:gd name="T72" fmla="*/ 67 w 133"/>
                  <a:gd name="T73" fmla="*/ 37 h 132"/>
                  <a:gd name="T74" fmla="*/ 97 w 133"/>
                  <a:gd name="T75" fmla="*/ 66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3" h="132">
                    <a:moveTo>
                      <a:pt x="133" y="80"/>
                    </a:moveTo>
                    <a:cubicBezTo>
                      <a:pt x="133" y="53"/>
                      <a:pt x="133" y="53"/>
                      <a:pt x="133" y="53"/>
                    </a:cubicBezTo>
                    <a:cubicBezTo>
                      <a:pt x="123" y="48"/>
                      <a:pt x="123" y="48"/>
                      <a:pt x="123" y="48"/>
                    </a:cubicBezTo>
                    <a:cubicBezTo>
                      <a:pt x="122" y="45"/>
                      <a:pt x="121" y="42"/>
                      <a:pt x="120" y="40"/>
                    </a:cubicBezTo>
                    <a:cubicBezTo>
                      <a:pt x="123" y="29"/>
                      <a:pt x="123" y="29"/>
                      <a:pt x="123" y="29"/>
                    </a:cubicBezTo>
                    <a:cubicBezTo>
                      <a:pt x="104" y="9"/>
                      <a:pt x="104" y="9"/>
                      <a:pt x="104" y="9"/>
                    </a:cubicBezTo>
                    <a:cubicBezTo>
                      <a:pt x="93" y="13"/>
                      <a:pt x="93" y="13"/>
                      <a:pt x="93" y="13"/>
                    </a:cubicBezTo>
                    <a:cubicBezTo>
                      <a:pt x="91" y="12"/>
                      <a:pt x="88" y="11"/>
                      <a:pt x="86" y="1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6" y="11"/>
                      <a:pt x="43" y="12"/>
                      <a:pt x="41" y="1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3" y="42"/>
                      <a:pt x="12" y="44"/>
                      <a:pt x="11" y="4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1" y="85"/>
                      <a:pt x="11" y="85"/>
                      <a:pt x="11" y="85"/>
                    </a:cubicBezTo>
                    <a:cubicBezTo>
                      <a:pt x="11" y="87"/>
                      <a:pt x="12" y="90"/>
                      <a:pt x="13" y="92"/>
                    </a:cubicBezTo>
                    <a:cubicBezTo>
                      <a:pt x="10" y="103"/>
                      <a:pt x="10" y="103"/>
                      <a:pt x="10" y="103"/>
                    </a:cubicBezTo>
                    <a:cubicBezTo>
                      <a:pt x="29" y="122"/>
                      <a:pt x="29" y="122"/>
                      <a:pt x="29" y="122"/>
                    </a:cubicBezTo>
                    <a:cubicBezTo>
                      <a:pt x="39" y="119"/>
                      <a:pt x="39" y="119"/>
                      <a:pt x="39" y="119"/>
                    </a:cubicBezTo>
                    <a:cubicBezTo>
                      <a:pt x="42" y="120"/>
                      <a:pt x="45" y="122"/>
                      <a:pt x="48" y="122"/>
                    </a:cubicBezTo>
                    <a:cubicBezTo>
                      <a:pt x="53" y="132"/>
                      <a:pt x="53" y="132"/>
                      <a:pt x="53" y="132"/>
                    </a:cubicBezTo>
                    <a:cubicBezTo>
                      <a:pt x="80" y="132"/>
                      <a:pt x="80" y="132"/>
                      <a:pt x="80" y="132"/>
                    </a:cubicBezTo>
                    <a:cubicBezTo>
                      <a:pt x="85" y="123"/>
                      <a:pt x="85" y="123"/>
                      <a:pt x="85" y="123"/>
                    </a:cubicBezTo>
                    <a:cubicBezTo>
                      <a:pt x="88" y="122"/>
                      <a:pt x="91" y="121"/>
                      <a:pt x="94" y="119"/>
                    </a:cubicBezTo>
                    <a:cubicBezTo>
                      <a:pt x="104" y="122"/>
                      <a:pt x="104" y="122"/>
                      <a:pt x="104" y="122"/>
                    </a:cubicBezTo>
                    <a:cubicBezTo>
                      <a:pt x="123" y="103"/>
                      <a:pt x="123" y="103"/>
                      <a:pt x="123" y="103"/>
                    </a:cubicBezTo>
                    <a:cubicBezTo>
                      <a:pt x="120" y="93"/>
                      <a:pt x="120" y="93"/>
                      <a:pt x="120" y="93"/>
                    </a:cubicBezTo>
                    <a:cubicBezTo>
                      <a:pt x="121" y="90"/>
                      <a:pt x="122" y="88"/>
                      <a:pt x="123" y="85"/>
                    </a:cubicBezTo>
                    <a:lnTo>
                      <a:pt x="133" y="80"/>
                    </a:lnTo>
                    <a:close/>
                    <a:moveTo>
                      <a:pt x="97" y="66"/>
                    </a:moveTo>
                    <a:cubicBezTo>
                      <a:pt x="97" y="83"/>
                      <a:pt x="83" y="96"/>
                      <a:pt x="67" y="96"/>
                    </a:cubicBezTo>
                    <a:cubicBezTo>
                      <a:pt x="50" y="96"/>
                      <a:pt x="37" y="83"/>
                      <a:pt x="37" y="66"/>
                    </a:cubicBezTo>
                    <a:cubicBezTo>
                      <a:pt x="37" y="50"/>
                      <a:pt x="50" y="37"/>
                      <a:pt x="67" y="37"/>
                    </a:cubicBezTo>
                    <a:cubicBezTo>
                      <a:pt x="83" y="37"/>
                      <a:pt x="97" y="50"/>
                      <a:pt x="97" y="66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lnSpc>
                    <a:spcPct val="150000"/>
                  </a:lnSpc>
                  <a:defRPr/>
                </a:pPr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35" name="Freeform 28"/>
              <p:cNvSpPr>
                <a:spLocks noEditPoints="1"/>
              </p:cNvSpPr>
              <p:nvPr/>
            </p:nvSpPr>
            <p:spPr bwMode="auto">
              <a:xfrm>
                <a:off x="5942014" y="4138613"/>
                <a:ext cx="155575" cy="155575"/>
              </a:xfrm>
              <a:custGeom>
                <a:avLst/>
                <a:gdLst>
                  <a:gd name="T0" fmla="*/ 108 w 108"/>
                  <a:gd name="T1" fmla="*/ 65 h 108"/>
                  <a:gd name="T2" fmla="*/ 108 w 108"/>
                  <a:gd name="T3" fmla="*/ 43 h 108"/>
                  <a:gd name="T4" fmla="*/ 100 w 108"/>
                  <a:gd name="T5" fmla="*/ 39 h 108"/>
                  <a:gd name="T6" fmla="*/ 97 w 108"/>
                  <a:gd name="T7" fmla="*/ 33 h 108"/>
                  <a:gd name="T8" fmla="*/ 100 w 108"/>
                  <a:gd name="T9" fmla="*/ 24 h 108"/>
                  <a:gd name="T10" fmla="*/ 84 w 108"/>
                  <a:gd name="T11" fmla="*/ 8 h 108"/>
                  <a:gd name="T12" fmla="*/ 75 w 108"/>
                  <a:gd name="T13" fmla="*/ 11 h 108"/>
                  <a:gd name="T14" fmla="*/ 70 w 108"/>
                  <a:gd name="T15" fmla="*/ 9 h 108"/>
                  <a:gd name="T16" fmla="*/ 65 w 108"/>
                  <a:gd name="T17" fmla="*/ 0 h 108"/>
                  <a:gd name="T18" fmla="*/ 43 w 108"/>
                  <a:gd name="T19" fmla="*/ 0 h 108"/>
                  <a:gd name="T20" fmla="*/ 39 w 108"/>
                  <a:gd name="T21" fmla="*/ 9 h 108"/>
                  <a:gd name="T22" fmla="*/ 33 w 108"/>
                  <a:gd name="T23" fmla="*/ 11 h 108"/>
                  <a:gd name="T24" fmla="*/ 24 w 108"/>
                  <a:gd name="T25" fmla="*/ 8 h 108"/>
                  <a:gd name="T26" fmla="*/ 8 w 108"/>
                  <a:gd name="T27" fmla="*/ 24 h 108"/>
                  <a:gd name="T28" fmla="*/ 11 w 108"/>
                  <a:gd name="T29" fmla="*/ 33 h 108"/>
                  <a:gd name="T30" fmla="*/ 9 w 108"/>
                  <a:gd name="T31" fmla="*/ 39 h 108"/>
                  <a:gd name="T32" fmla="*/ 0 w 108"/>
                  <a:gd name="T33" fmla="*/ 43 h 108"/>
                  <a:gd name="T34" fmla="*/ 0 w 108"/>
                  <a:gd name="T35" fmla="*/ 65 h 108"/>
                  <a:gd name="T36" fmla="*/ 8 w 108"/>
                  <a:gd name="T37" fmla="*/ 69 h 108"/>
                  <a:gd name="T38" fmla="*/ 11 w 108"/>
                  <a:gd name="T39" fmla="*/ 76 h 108"/>
                  <a:gd name="T40" fmla="*/ 8 w 108"/>
                  <a:gd name="T41" fmla="*/ 84 h 108"/>
                  <a:gd name="T42" fmla="*/ 23 w 108"/>
                  <a:gd name="T43" fmla="*/ 100 h 108"/>
                  <a:gd name="T44" fmla="*/ 32 w 108"/>
                  <a:gd name="T45" fmla="*/ 97 h 108"/>
                  <a:gd name="T46" fmla="*/ 39 w 108"/>
                  <a:gd name="T47" fmla="*/ 100 h 108"/>
                  <a:gd name="T48" fmla="*/ 43 w 108"/>
                  <a:gd name="T49" fmla="*/ 108 h 108"/>
                  <a:gd name="T50" fmla="*/ 65 w 108"/>
                  <a:gd name="T51" fmla="*/ 108 h 108"/>
                  <a:gd name="T52" fmla="*/ 69 w 108"/>
                  <a:gd name="T53" fmla="*/ 100 h 108"/>
                  <a:gd name="T54" fmla="*/ 76 w 108"/>
                  <a:gd name="T55" fmla="*/ 98 h 108"/>
                  <a:gd name="T56" fmla="*/ 84 w 108"/>
                  <a:gd name="T57" fmla="*/ 100 h 108"/>
                  <a:gd name="T58" fmla="*/ 100 w 108"/>
                  <a:gd name="T59" fmla="*/ 85 h 108"/>
                  <a:gd name="T60" fmla="*/ 97 w 108"/>
                  <a:gd name="T61" fmla="*/ 76 h 108"/>
                  <a:gd name="T62" fmla="*/ 100 w 108"/>
                  <a:gd name="T63" fmla="*/ 69 h 108"/>
                  <a:gd name="T64" fmla="*/ 108 w 108"/>
                  <a:gd name="T65" fmla="*/ 65 h 108"/>
                  <a:gd name="T66" fmla="*/ 78 w 108"/>
                  <a:gd name="T67" fmla="*/ 54 h 108"/>
                  <a:gd name="T68" fmla="*/ 54 w 108"/>
                  <a:gd name="T69" fmla="*/ 79 h 108"/>
                  <a:gd name="T70" fmla="*/ 30 w 108"/>
                  <a:gd name="T71" fmla="*/ 54 h 108"/>
                  <a:gd name="T72" fmla="*/ 54 w 108"/>
                  <a:gd name="T73" fmla="*/ 30 h 108"/>
                  <a:gd name="T74" fmla="*/ 78 w 108"/>
                  <a:gd name="T75" fmla="*/ 5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8" h="108">
                    <a:moveTo>
                      <a:pt x="108" y="65"/>
                    </a:moveTo>
                    <a:cubicBezTo>
                      <a:pt x="108" y="43"/>
                      <a:pt x="108" y="43"/>
                      <a:pt x="108" y="43"/>
                    </a:cubicBezTo>
                    <a:cubicBezTo>
                      <a:pt x="100" y="39"/>
                      <a:pt x="100" y="39"/>
                      <a:pt x="100" y="39"/>
                    </a:cubicBezTo>
                    <a:cubicBezTo>
                      <a:pt x="99" y="37"/>
                      <a:pt x="98" y="35"/>
                      <a:pt x="97" y="33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84" y="8"/>
                      <a:pt x="84" y="8"/>
                      <a:pt x="84" y="8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3" y="10"/>
                      <a:pt x="72" y="10"/>
                      <a:pt x="70" y="9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37" y="10"/>
                      <a:pt x="35" y="10"/>
                      <a:pt x="33" y="11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0" y="35"/>
                      <a:pt x="9" y="37"/>
                      <a:pt x="9" y="3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9" y="71"/>
                      <a:pt x="10" y="73"/>
                      <a:pt x="11" y="76"/>
                    </a:cubicBezTo>
                    <a:cubicBezTo>
                      <a:pt x="8" y="84"/>
                      <a:pt x="8" y="84"/>
                      <a:pt x="8" y="84"/>
                    </a:cubicBezTo>
                    <a:cubicBezTo>
                      <a:pt x="23" y="100"/>
                      <a:pt x="23" y="100"/>
                      <a:pt x="23" y="100"/>
                    </a:cubicBezTo>
                    <a:cubicBezTo>
                      <a:pt x="32" y="97"/>
                      <a:pt x="32" y="97"/>
                      <a:pt x="32" y="97"/>
                    </a:cubicBezTo>
                    <a:cubicBezTo>
                      <a:pt x="34" y="98"/>
                      <a:pt x="36" y="99"/>
                      <a:pt x="39" y="100"/>
                    </a:cubicBezTo>
                    <a:cubicBezTo>
                      <a:pt x="43" y="108"/>
                      <a:pt x="43" y="108"/>
                      <a:pt x="43" y="108"/>
                    </a:cubicBezTo>
                    <a:cubicBezTo>
                      <a:pt x="65" y="108"/>
                      <a:pt x="65" y="108"/>
                      <a:pt x="65" y="108"/>
                    </a:cubicBezTo>
                    <a:cubicBezTo>
                      <a:pt x="69" y="100"/>
                      <a:pt x="69" y="100"/>
                      <a:pt x="69" y="100"/>
                    </a:cubicBezTo>
                    <a:cubicBezTo>
                      <a:pt x="71" y="100"/>
                      <a:pt x="74" y="99"/>
                      <a:pt x="76" y="98"/>
                    </a:cubicBezTo>
                    <a:cubicBezTo>
                      <a:pt x="84" y="100"/>
                      <a:pt x="84" y="100"/>
                      <a:pt x="84" y="100"/>
                    </a:cubicBezTo>
                    <a:cubicBezTo>
                      <a:pt x="100" y="85"/>
                      <a:pt x="100" y="85"/>
                      <a:pt x="100" y="85"/>
                    </a:cubicBezTo>
                    <a:cubicBezTo>
                      <a:pt x="97" y="76"/>
                      <a:pt x="97" y="76"/>
                      <a:pt x="97" y="76"/>
                    </a:cubicBezTo>
                    <a:cubicBezTo>
                      <a:pt x="98" y="74"/>
                      <a:pt x="99" y="72"/>
                      <a:pt x="100" y="69"/>
                    </a:cubicBezTo>
                    <a:lnTo>
                      <a:pt x="108" y="65"/>
                    </a:lnTo>
                    <a:close/>
                    <a:moveTo>
                      <a:pt x="78" y="54"/>
                    </a:moveTo>
                    <a:cubicBezTo>
                      <a:pt x="78" y="68"/>
                      <a:pt x="68" y="79"/>
                      <a:pt x="54" y="79"/>
                    </a:cubicBezTo>
                    <a:cubicBezTo>
                      <a:pt x="41" y="79"/>
                      <a:pt x="30" y="68"/>
                      <a:pt x="30" y="54"/>
                    </a:cubicBezTo>
                    <a:cubicBezTo>
                      <a:pt x="30" y="41"/>
                      <a:pt x="41" y="30"/>
                      <a:pt x="54" y="30"/>
                    </a:cubicBezTo>
                    <a:cubicBezTo>
                      <a:pt x="68" y="30"/>
                      <a:pt x="78" y="41"/>
                      <a:pt x="78" y="54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lnSpc>
                    <a:spcPct val="150000"/>
                  </a:lnSpc>
                  <a:defRPr/>
                </a:pPr>
                <a:endParaRPr lang="zh-CN" altLang="en-US" sz="16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2" name="组合 71"/>
          <p:cNvGrpSpPr/>
          <p:nvPr/>
        </p:nvGrpSpPr>
        <p:grpSpPr>
          <a:xfrm>
            <a:off x="3964898" y="2534990"/>
            <a:ext cx="686184" cy="694853"/>
            <a:chOff x="5237224" y="3759845"/>
            <a:chExt cx="914912" cy="926470"/>
          </a:xfrm>
          <a:solidFill>
            <a:schemeClr val="bg1"/>
          </a:solidFill>
        </p:grpSpPr>
        <p:sp>
          <p:nvSpPr>
            <p:cNvPr id="64" name="Freeform 1812"/>
            <p:cNvSpPr/>
            <p:nvPr/>
          </p:nvSpPr>
          <p:spPr>
            <a:xfrm>
              <a:off x="5237224" y="3759845"/>
              <a:ext cx="914912" cy="926470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rgbClr val="1B4367"/>
            </a:solidFill>
            <a:ln w="9525">
              <a:solidFill>
                <a:schemeClr val="bg1"/>
              </a:solidFill>
            </a:ln>
          </p:spPr>
          <p:txBody>
            <a:bodyPr/>
            <a:p>
              <a:pPr>
                <a:lnSpc>
                  <a:spcPct val="150000"/>
                </a:lnSpc>
              </a:pPr>
              <a:endParaRPr lang="zh-CN" altLang="en-US" sz="1600">
                <a:cs typeface="+mn-ea"/>
                <a:sym typeface="+mn-lt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5539564" y="3983837"/>
              <a:ext cx="345128" cy="512366"/>
              <a:chOff x="5649914" y="2946401"/>
              <a:chExt cx="360363" cy="534987"/>
            </a:xfrm>
            <a:grpFill/>
          </p:grpSpPr>
          <p:sp>
            <p:nvSpPr>
              <p:cNvPr id="29" name="Freeform 29"/>
              <p:cNvSpPr/>
              <p:nvPr/>
            </p:nvSpPr>
            <p:spPr bwMode="auto">
              <a:xfrm>
                <a:off x="5776914" y="3424238"/>
                <a:ext cx="106363" cy="57150"/>
              </a:xfrm>
              <a:custGeom>
                <a:avLst/>
                <a:gdLst>
                  <a:gd name="T0" fmla="*/ 0 w 74"/>
                  <a:gd name="T1" fmla="*/ 0 h 40"/>
                  <a:gd name="T2" fmla="*/ 37 w 74"/>
                  <a:gd name="T3" fmla="*/ 40 h 40"/>
                  <a:gd name="T4" fmla="*/ 74 w 74"/>
                  <a:gd name="T5" fmla="*/ 0 h 40"/>
                  <a:gd name="T6" fmla="*/ 0 w 74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40">
                    <a:moveTo>
                      <a:pt x="0" y="0"/>
                    </a:moveTo>
                    <a:cubicBezTo>
                      <a:pt x="0" y="22"/>
                      <a:pt x="17" y="40"/>
                      <a:pt x="37" y="40"/>
                    </a:cubicBezTo>
                    <a:cubicBezTo>
                      <a:pt x="57" y="40"/>
                      <a:pt x="74" y="22"/>
                      <a:pt x="7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p>
                <a:pPr>
                  <a:lnSpc>
                    <a:spcPct val="150000"/>
                  </a:lnSpc>
                  <a:defRPr/>
                </a:pPr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30" name="Freeform 30"/>
              <p:cNvSpPr/>
              <p:nvPr/>
            </p:nvSpPr>
            <p:spPr bwMode="auto">
              <a:xfrm>
                <a:off x="5753101" y="3346451"/>
                <a:ext cx="153988" cy="26988"/>
              </a:xfrm>
              <a:custGeom>
                <a:avLst/>
                <a:gdLst>
                  <a:gd name="T0" fmla="*/ 106 w 106"/>
                  <a:gd name="T1" fmla="*/ 11 h 19"/>
                  <a:gd name="T2" fmla="*/ 98 w 106"/>
                  <a:gd name="T3" fmla="*/ 19 h 19"/>
                  <a:gd name="T4" fmla="*/ 8 w 106"/>
                  <a:gd name="T5" fmla="*/ 19 h 19"/>
                  <a:gd name="T6" fmla="*/ 0 w 106"/>
                  <a:gd name="T7" fmla="*/ 11 h 19"/>
                  <a:gd name="T8" fmla="*/ 0 w 106"/>
                  <a:gd name="T9" fmla="*/ 8 h 19"/>
                  <a:gd name="T10" fmla="*/ 8 w 106"/>
                  <a:gd name="T11" fmla="*/ 0 h 19"/>
                  <a:gd name="T12" fmla="*/ 98 w 106"/>
                  <a:gd name="T13" fmla="*/ 0 h 19"/>
                  <a:gd name="T14" fmla="*/ 106 w 106"/>
                  <a:gd name="T15" fmla="*/ 8 h 19"/>
                  <a:gd name="T16" fmla="*/ 106 w 106"/>
                  <a:gd name="T1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" h="19">
                    <a:moveTo>
                      <a:pt x="106" y="11"/>
                    </a:moveTo>
                    <a:cubicBezTo>
                      <a:pt x="106" y="16"/>
                      <a:pt x="103" y="19"/>
                      <a:pt x="9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3" y="19"/>
                      <a:pt x="0" y="16"/>
                      <a:pt x="0" y="1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103" y="0"/>
                      <a:pt x="106" y="4"/>
                      <a:pt x="106" y="8"/>
                    </a:cubicBezTo>
                    <a:lnTo>
                      <a:pt x="106" y="11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p>
                <a:pPr>
                  <a:lnSpc>
                    <a:spcPct val="150000"/>
                  </a:lnSpc>
                  <a:defRPr/>
                </a:pPr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31" name="Freeform 31"/>
              <p:cNvSpPr/>
              <p:nvPr/>
            </p:nvSpPr>
            <p:spPr bwMode="auto">
              <a:xfrm>
                <a:off x="5753101" y="3386138"/>
                <a:ext cx="153988" cy="26988"/>
              </a:xfrm>
              <a:custGeom>
                <a:avLst/>
                <a:gdLst>
                  <a:gd name="T0" fmla="*/ 106 w 106"/>
                  <a:gd name="T1" fmla="*/ 11 h 19"/>
                  <a:gd name="T2" fmla="*/ 98 w 106"/>
                  <a:gd name="T3" fmla="*/ 19 h 19"/>
                  <a:gd name="T4" fmla="*/ 8 w 106"/>
                  <a:gd name="T5" fmla="*/ 19 h 19"/>
                  <a:gd name="T6" fmla="*/ 0 w 106"/>
                  <a:gd name="T7" fmla="*/ 11 h 19"/>
                  <a:gd name="T8" fmla="*/ 0 w 106"/>
                  <a:gd name="T9" fmla="*/ 8 h 19"/>
                  <a:gd name="T10" fmla="*/ 8 w 106"/>
                  <a:gd name="T11" fmla="*/ 0 h 19"/>
                  <a:gd name="T12" fmla="*/ 98 w 106"/>
                  <a:gd name="T13" fmla="*/ 0 h 19"/>
                  <a:gd name="T14" fmla="*/ 106 w 106"/>
                  <a:gd name="T15" fmla="*/ 8 h 19"/>
                  <a:gd name="T16" fmla="*/ 106 w 106"/>
                  <a:gd name="T1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" h="19">
                    <a:moveTo>
                      <a:pt x="106" y="11"/>
                    </a:moveTo>
                    <a:cubicBezTo>
                      <a:pt x="106" y="15"/>
                      <a:pt x="103" y="19"/>
                      <a:pt x="9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3" y="19"/>
                      <a:pt x="0" y="15"/>
                      <a:pt x="0" y="1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103" y="0"/>
                      <a:pt x="106" y="3"/>
                      <a:pt x="106" y="8"/>
                    </a:cubicBezTo>
                    <a:lnTo>
                      <a:pt x="106" y="11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p>
                <a:pPr>
                  <a:lnSpc>
                    <a:spcPct val="150000"/>
                  </a:lnSpc>
                  <a:defRPr/>
                </a:pPr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32" name="Freeform 32"/>
              <p:cNvSpPr/>
              <p:nvPr/>
            </p:nvSpPr>
            <p:spPr bwMode="auto">
              <a:xfrm>
                <a:off x="5649914" y="2946401"/>
                <a:ext cx="360363" cy="385763"/>
              </a:xfrm>
              <a:custGeom>
                <a:avLst/>
                <a:gdLst>
                  <a:gd name="T0" fmla="*/ 250 w 250"/>
                  <a:gd name="T1" fmla="*/ 125 h 268"/>
                  <a:gd name="T2" fmla="*/ 125 w 250"/>
                  <a:gd name="T3" fmla="*/ 0 h 268"/>
                  <a:gd name="T4" fmla="*/ 0 w 250"/>
                  <a:gd name="T5" fmla="*/ 125 h 268"/>
                  <a:gd name="T6" fmla="*/ 72 w 250"/>
                  <a:gd name="T7" fmla="*/ 238 h 268"/>
                  <a:gd name="T8" fmla="*/ 72 w 250"/>
                  <a:gd name="T9" fmla="*/ 244 h 268"/>
                  <a:gd name="T10" fmla="*/ 96 w 250"/>
                  <a:gd name="T11" fmla="*/ 268 h 268"/>
                  <a:gd name="T12" fmla="*/ 154 w 250"/>
                  <a:gd name="T13" fmla="*/ 268 h 268"/>
                  <a:gd name="T14" fmla="*/ 178 w 250"/>
                  <a:gd name="T15" fmla="*/ 244 h 268"/>
                  <a:gd name="T16" fmla="*/ 178 w 250"/>
                  <a:gd name="T17" fmla="*/ 238 h 268"/>
                  <a:gd name="T18" fmla="*/ 250 w 250"/>
                  <a:gd name="T19" fmla="*/ 125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268">
                    <a:moveTo>
                      <a:pt x="250" y="125"/>
                    </a:moveTo>
                    <a:cubicBezTo>
                      <a:pt x="250" y="56"/>
                      <a:pt x="194" y="0"/>
                      <a:pt x="125" y="0"/>
                    </a:cubicBezTo>
                    <a:cubicBezTo>
                      <a:pt x="56" y="0"/>
                      <a:pt x="0" y="56"/>
                      <a:pt x="0" y="125"/>
                    </a:cubicBezTo>
                    <a:cubicBezTo>
                      <a:pt x="0" y="175"/>
                      <a:pt x="30" y="218"/>
                      <a:pt x="72" y="238"/>
                    </a:cubicBezTo>
                    <a:cubicBezTo>
                      <a:pt x="72" y="244"/>
                      <a:pt x="72" y="244"/>
                      <a:pt x="72" y="244"/>
                    </a:cubicBezTo>
                    <a:cubicBezTo>
                      <a:pt x="72" y="257"/>
                      <a:pt x="83" y="268"/>
                      <a:pt x="96" y="268"/>
                    </a:cubicBezTo>
                    <a:cubicBezTo>
                      <a:pt x="154" y="268"/>
                      <a:pt x="154" y="268"/>
                      <a:pt x="154" y="268"/>
                    </a:cubicBezTo>
                    <a:cubicBezTo>
                      <a:pt x="167" y="268"/>
                      <a:pt x="178" y="257"/>
                      <a:pt x="178" y="244"/>
                    </a:cubicBezTo>
                    <a:cubicBezTo>
                      <a:pt x="178" y="238"/>
                      <a:pt x="178" y="238"/>
                      <a:pt x="178" y="238"/>
                    </a:cubicBezTo>
                    <a:cubicBezTo>
                      <a:pt x="221" y="218"/>
                      <a:pt x="250" y="175"/>
                      <a:pt x="250" y="12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p>
                <a:pPr>
                  <a:lnSpc>
                    <a:spcPct val="150000"/>
                  </a:lnSpc>
                  <a:defRPr/>
                </a:pPr>
                <a:endParaRPr lang="zh-CN" altLang="en-US" sz="16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7" name="组合 76"/>
          <p:cNvGrpSpPr/>
          <p:nvPr/>
        </p:nvGrpSpPr>
        <p:grpSpPr>
          <a:xfrm>
            <a:off x="525420" y="1090191"/>
            <a:ext cx="3608706" cy="506730"/>
            <a:chOff x="828207" y="4553988"/>
            <a:chExt cx="4811607" cy="675640"/>
          </a:xfrm>
        </p:grpSpPr>
        <p:sp>
          <p:nvSpPr>
            <p:cNvPr id="68" name="文本框 5"/>
            <p:cNvSpPr txBox="1"/>
            <p:nvPr/>
          </p:nvSpPr>
          <p:spPr>
            <a:xfrm>
              <a:off x="3210728" y="4677601"/>
              <a:ext cx="2429086" cy="552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iFace智能课堂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9" name="TextBox 1956"/>
            <p:cNvSpPr/>
            <p:nvPr/>
          </p:nvSpPr>
          <p:spPr>
            <a:xfrm>
              <a:off x="828207" y="4553988"/>
              <a:ext cx="2334260" cy="67564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p>
              <a:pPr lvl="0" algn="r">
                <a:lnSpc>
                  <a:spcPct val="150000"/>
                </a:lnSpc>
              </a:pPr>
              <a:r>
                <a:rPr lang="zh-CN" altLang="en-US" sz="1800" b="1" dirty="0">
                  <a:solidFill>
                    <a:srgbClr val="1B4367"/>
                  </a:solidFill>
                  <a:cs typeface="+mn-ea"/>
                  <a:sym typeface="+mn-lt"/>
                </a:rPr>
                <a:t>软件系统名称：</a:t>
              </a:r>
              <a:endParaRPr lang="zh-CN" altLang="en-US" sz="1800" b="1" dirty="0">
                <a:solidFill>
                  <a:srgbClr val="1B4367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61615" y="2174136"/>
            <a:ext cx="3608704" cy="506730"/>
            <a:chOff x="828207" y="4553988"/>
            <a:chExt cx="4811605" cy="675640"/>
          </a:xfrm>
        </p:grpSpPr>
        <p:sp>
          <p:nvSpPr>
            <p:cNvPr id="9" name="文本框 5"/>
            <p:cNvSpPr txBox="1"/>
            <p:nvPr/>
          </p:nvSpPr>
          <p:spPr>
            <a:xfrm>
              <a:off x="2929633" y="4677601"/>
              <a:ext cx="2710179" cy="552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50000"/>
                </a:lnSpc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XX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大学教务处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TextBox 1956"/>
            <p:cNvSpPr/>
            <p:nvPr/>
          </p:nvSpPr>
          <p:spPr>
            <a:xfrm>
              <a:off x="828207" y="4553988"/>
              <a:ext cx="2334260" cy="67564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p>
              <a:pPr lvl="0" algn="l">
                <a:lnSpc>
                  <a:spcPct val="150000"/>
                </a:lnSpc>
              </a:pPr>
              <a:r>
                <a:rPr lang="zh-CN" altLang="en-US" sz="1800" b="1" dirty="0">
                  <a:solidFill>
                    <a:srgbClr val="1B4367"/>
                  </a:solidFill>
                  <a:cs typeface="+mn-ea"/>
                  <a:sym typeface="+mn-lt"/>
                </a:rPr>
                <a:t>任务提出者</a:t>
              </a:r>
              <a:r>
                <a:rPr lang="zh-CN" altLang="en-US" sz="1800" b="1" dirty="0">
                  <a:solidFill>
                    <a:srgbClr val="1B4367"/>
                  </a:solidFill>
                  <a:cs typeface="+mn-ea"/>
                  <a:sym typeface="+mn-lt"/>
                </a:rPr>
                <a:t>：</a:t>
              </a:r>
              <a:endParaRPr lang="zh-CN" altLang="en-US" sz="1800" b="1" dirty="0">
                <a:solidFill>
                  <a:srgbClr val="1B4367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74975" y="3096791"/>
            <a:ext cx="3359150" cy="1153159"/>
            <a:chOff x="1160947" y="4553988"/>
            <a:chExt cx="4478866" cy="1537546"/>
          </a:xfrm>
        </p:grpSpPr>
        <p:sp>
          <p:nvSpPr>
            <p:cNvPr id="14" name="文本框 5"/>
            <p:cNvSpPr txBox="1"/>
            <p:nvPr/>
          </p:nvSpPr>
          <p:spPr>
            <a:xfrm>
              <a:off x="2789087" y="4677601"/>
              <a:ext cx="2850726" cy="1413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iFace智能课堂团队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（曹智泉、马康丽、姚中满、程帅、王领）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5" name="TextBox 1956"/>
            <p:cNvSpPr/>
            <p:nvPr/>
          </p:nvSpPr>
          <p:spPr>
            <a:xfrm>
              <a:off x="1160947" y="4553988"/>
              <a:ext cx="2001520" cy="67564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p>
              <a:pPr lvl="0" algn="l">
                <a:lnSpc>
                  <a:spcPct val="150000"/>
                </a:lnSpc>
              </a:pPr>
              <a:r>
                <a:rPr lang="zh-CN" altLang="en-US" sz="1800" b="1" dirty="0">
                  <a:solidFill>
                    <a:srgbClr val="1B4367"/>
                  </a:solidFill>
                  <a:cs typeface="+mn-ea"/>
                  <a:sym typeface="+mn-lt"/>
                </a:rPr>
                <a:t>开发者</a:t>
              </a:r>
              <a:r>
                <a:rPr lang="zh-CN" altLang="en-US" sz="1800" b="1" dirty="0">
                  <a:solidFill>
                    <a:srgbClr val="1B4367"/>
                  </a:solidFill>
                  <a:cs typeface="+mn-ea"/>
                  <a:sym typeface="+mn-lt"/>
                </a:rPr>
                <a:t>：</a:t>
              </a:r>
              <a:endParaRPr lang="zh-CN" altLang="en-US" sz="1800" b="1" dirty="0">
                <a:solidFill>
                  <a:srgbClr val="1B4367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042810" y="737131"/>
            <a:ext cx="2921000" cy="737235"/>
            <a:chOff x="876467" y="4677601"/>
            <a:chExt cx="3894666" cy="982980"/>
          </a:xfrm>
        </p:grpSpPr>
        <p:sp>
          <p:nvSpPr>
            <p:cNvPr id="21" name="文本框 5"/>
            <p:cNvSpPr txBox="1"/>
            <p:nvPr/>
          </p:nvSpPr>
          <p:spPr>
            <a:xfrm>
              <a:off x="2047407" y="4677601"/>
              <a:ext cx="2723726" cy="982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50000"/>
                </a:lnSpc>
              </a:pPr>
              <a:r>
                <a:rPr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XX大学教务处管理员、任课教师、上课学生</a:t>
              </a:r>
              <a:endParaRPr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3" name="TextBox 1956"/>
            <p:cNvSpPr/>
            <p:nvPr/>
          </p:nvSpPr>
          <p:spPr>
            <a:xfrm>
              <a:off x="876467" y="4831694"/>
              <a:ext cx="2334260" cy="67564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p>
              <a:pPr lvl="0" algn="l">
                <a:lnSpc>
                  <a:spcPct val="150000"/>
                </a:lnSpc>
              </a:pPr>
              <a:r>
                <a:rPr lang="zh-CN" altLang="en-US" sz="1800" b="1" dirty="0">
                  <a:solidFill>
                    <a:srgbClr val="1B4367"/>
                  </a:solidFill>
                  <a:cs typeface="+mn-ea"/>
                  <a:sym typeface="+mn-lt"/>
                </a:rPr>
                <a:t>用户</a:t>
              </a:r>
              <a:r>
                <a:rPr lang="zh-CN" altLang="en-US" sz="1800" b="1" dirty="0">
                  <a:solidFill>
                    <a:srgbClr val="1B4367"/>
                  </a:solidFill>
                  <a:cs typeface="+mn-ea"/>
                  <a:sym typeface="+mn-lt"/>
                </a:rPr>
                <a:t>：</a:t>
              </a:r>
              <a:endParaRPr lang="zh-CN" altLang="en-US" sz="1800" b="1" dirty="0">
                <a:solidFill>
                  <a:srgbClr val="1B4367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804685" y="1912516"/>
            <a:ext cx="4021454" cy="737235"/>
            <a:chOff x="725760" y="4901968"/>
            <a:chExt cx="5361938" cy="982980"/>
          </a:xfrm>
        </p:grpSpPr>
        <p:sp>
          <p:nvSpPr>
            <p:cNvPr id="55" name="文本框 5"/>
            <p:cNvSpPr txBox="1"/>
            <p:nvPr/>
          </p:nvSpPr>
          <p:spPr>
            <a:xfrm>
              <a:off x="3377519" y="4901968"/>
              <a:ext cx="2710179" cy="982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50000"/>
                </a:lnSpc>
              </a:pPr>
              <a:r>
                <a:rPr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XX大学计算中心以及XX大学校园网</a:t>
              </a:r>
              <a:endParaRPr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8" name="TextBox 1956"/>
            <p:cNvSpPr/>
            <p:nvPr/>
          </p:nvSpPr>
          <p:spPr>
            <a:xfrm>
              <a:off x="725760" y="5056062"/>
              <a:ext cx="2986193" cy="67564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p>
              <a:pPr lvl="0" algn="l">
                <a:lnSpc>
                  <a:spcPct val="150000"/>
                </a:lnSpc>
              </a:pPr>
              <a:r>
                <a:rPr lang="zh-CN" altLang="en-US" sz="1800" b="1" dirty="0">
                  <a:solidFill>
                    <a:srgbClr val="1B4367"/>
                  </a:solidFill>
                  <a:cs typeface="+mn-ea"/>
                  <a:sym typeface="+mn-lt"/>
                </a:rPr>
                <a:t>计算中心及网络：</a:t>
              </a:r>
              <a:endParaRPr lang="zh-CN" altLang="en-US" sz="1800" b="1" dirty="0">
                <a:solidFill>
                  <a:srgbClr val="1B4367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4881520" y="2979951"/>
            <a:ext cx="4157980" cy="1706880"/>
            <a:chOff x="761320" y="4677601"/>
            <a:chExt cx="5543972" cy="2275840"/>
          </a:xfrm>
        </p:grpSpPr>
        <p:sp>
          <p:nvSpPr>
            <p:cNvPr id="66" name="文本框 5"/>
            <p:cNvSpPr txBox="1"/>
            <p:nvPr/>
          </p:nvSpPr>
          <p:spPr>
            <a:xfrm>
              <a:off x="2481746" y="4677601"/>
              <a:ext cx="3823546" cy="2275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50000"/>
                </a:lnSpc>
              </a:pPr>
              <a:r>
                <a:rPr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该软件系统同其他系统或其他机构的基本的相互来往关系：本系统可作为一套独立的系统工作，也可以同教务处的后台系统进行合并。可以与教务处信息系统进行交互。</a:t>
              </a:r>
              <a:endParaRPr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7" name="TextBox 1956"/>
            <p:cNvSpPr/>
            <p:nvPr/>
          </p:nvSpPr>
          <p:spPr>
            <a:xfrm>
              <a:off x="761320" y="5512414"/>
              <a:ext cx="2008293" cy="67564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p>
              <a:pPr lvl="0" algn="l">
                <a:lnSpc>
                  <a:spcPct val="150000"/>
                </a:lnSpc>
              </a:pPr>
              <a:r>
                <a:rPr lang="zh-CN" altLang="en-US" sz="1800" b="1" dirty="0">
                  <a:solidFill>
                    <a:srgbClr val="1B4367"/>
                  </a:solidFill>
                  <a:cs typeface="+mn-ea"/>
                  <a:sym typeface="+mn-lt"/>
                </a:rPr>
                <a:t>关系设置</a:t>
              </a:r>
              <a:r>
                <a:rPr lang="zh-CN" altLang="en-US" sz="1800" b="1" dirty="0">
                  <a:solidFill>
                    <a:srgbClr val="1B4367"/>
                  </a:solidFill>
                  <a:cs typeface="+mn-ea"/>
                  <a:sym typeface="+mn-lt"/>
                </a:rPr>
                <a:t>：</a:t>
              </a:r>
              <a:endParaRPr lang="zh-CN" altLang="en-US" sz="1800" b="1" dirty="0">
                <a:solidFill>
                  <a:srgbClr val="1B4367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5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5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50"/>
                            </p:stCondLst>
                            <p:childTnLst>
                              <p:par>
                                <p:cTn id="4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50"/>
                            </p:stCondLst>
                            <p:childTnLst>
                              <p:par>
                                <p:cTn id="4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50"/>
                            </p:stCondLst>
                            <p:childTnLst>
                              <p:par>
                                <p:cTn id="5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50"/>
                            </p:stCondLst>
                            <p:childTnLst>
                              <p:par>
                                <p:cTn id="5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50"/>
                            </p:stCondLst>
                            <p:childTnLst>
                              <p:par>
                                <p:cTn id="6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50"/>
                            </p:stCondLst>
                            <p:childTnLst>
                              <p:par>
                                <p:cTn id="6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4" name="AutoShape 25"/>
          <p:cNvSpPr/>
          <p:nvPr/>
        </p:nvSpPr>
        <p:spPr>
          <a:xfrm rot="21558471">
            <a:off x="3296866" y="2462569"/>
            <a:ext cx="2459831" cy="2236425"/>
          </a:xfrm>
          <a:custGeom>
            <a:avLst/>
            <a:gdLst/>
            <a:ahLst/>
            <a:cxnLst>
              <a:cxn ang="0">
                <a:pos x="1439048" y="1493224"/>
              </a:cxn>
              <a:cxn ang="0">
                <a:pos x="1439048" y="1493224"/>
              </a:cxn>
              <a:cxn ang="0">
                <a:pos x="1439048" y="1493224"/>
              </a:cxn>
              <a:cxn ang="0">
                <a:pos x="1439048" y="1493224"/>
              </a:cxn>
            </a:cxnLst>
            <a:rect l="0" t="0" r="0" b="0"/>
            <a:pathLst>
              <a:path w="21600" h="21600">
                <a:moveTo>
                  <a:pt x="15608" y="8670"/>
                </a:moveTo>
                <a:cubicBezTo>
                  <a:pt x="21599" y="8670"/>
                  <a:pt x="21599" y="8670"/>
                  <a:pt x="21599" y="8670"/>
                </a:cubicBezTo>
                <a:cubicBezTo>
                  <a:pt x="20496" y="4411"/>
                  <a:pt x="16554" y="1064"/>
                  <a:pt x="11982" y="608"/>
                </a:cubicBezTo>
                <a:cubicBezTo>
                  <a:pt x="11667" y="304"/>
                  <a:pt x="11351" y="0"/>
                  <a:pt x="10878" y="0"/>
                </a:cubicBezTo>
                <a:cubicBezTo>
                  <a:pt x="10405" y="0"/>
                  <a:pt x="10090" y="304"/>
                  <a:pt x="9775" y="608"/>
                </a:cubicBezTo>
                <a:cubicBezTo>
                  <a:pt x="5045" y="1064"/>
                  <a:pt x="1103" y="4259"/>
                  <a:pt x="0" y="8670"/>
                </a:cubicBezTo>
                <a:cubicBezTo>
                  <a:pt x="6148" y="8670"/>
                  <a:pt x="6148" y="8670"/>
                  <a:pt x="6148" y="8670"/>
                </a:cubicBezTo>
                <a:cubicBezTo>
                  <a:pt x="6148" y="3650"/>
                  <a:pt x="9144" y="1216"/>
                  <a:pt x="9775" y="760"/>
                </a:cubicBezTo>
                <a:cubicBezTo>
                  <a:pt x="9775" y="760"/>
                  <a:pt x="9775" y="760"/>
                  <a:pt x="9775" y="912"/>
                </a:cubicBezTo>
                <a:cubicBezTo>
                  <a:pt x="6464" y="4867"/>
                  <a:pt x="6937" y="8670"/>
                  <a:pt x="6937" y="8670"/>
                </a:cubicBezTo>
                <a:cubicBezTo>
                  <a:pt x="10090" y="8670"/>
                  <a:pt x="10090" y="8670"/>
                  <a:pt x="10090" y="8670"/>
                </a:cubicBezTo>
                <a:cubicBezTo>
                  <a:pt x="10090" y="18709"/>
                  <a:pt x="10090" y="18709"/>
                  <a:pt x="10090" y="18709"/>
                </a:cubicBezTo>
                <a:cubicBezTo>
                  <a:pt x="10090" y="19014"/>
                  <a:pt x="10090" y="19014"/>
                  <a:pt x="10090" y="19014"/>
                </a:cubicBezTo>
                <a:cubicBezTo>
                  <a:pt x="10090" y="19774"/>
                  <a:pt x="10090" y="19774"/>
                  <a:pt x="10090" y="19774"/>
                </a:cubicBezTo>
                <a:cubicBezTo>
                  <a:pt x="10090" y="20839"/>
                  <a:pt x="10878" y="21599"/>
                  <a:pt x="11982" y="21599"/>
                </a:cubicBezTo>
                <a:cubicBezTo>
                  <a:pt x="12928" y="21599"/>
                  <a:pt x="13874" y="20839"/>
                  <a:pt x="13874" y="19774"/>
                </a:cubicBezTo>
                <a:cubicBezTo>
                  <a:pt x="13874" y="19014"/>
                  <a:pt x="13874" y="19014"/>
                  <a:pt x="13874" y="19014"/>
                </a:cubicBezTo>
                <a:cubicBezTo>
                  <a:pt x="12455" y="19014"/>
                  <a:pt x="12455" y="19014"/>
                  <a:pt x="12455" y="19014"/>
                </a:cubicBezTo>
                <a:cubicBezTo>
                  <a:pt x="12455" y="19318"/>
                  <a:pt x="12455" y="19318"/>
                  <a:pt x="12455" y="19318"/>
                </a:cubicBezTo>
                <a:cubicBezTo>
                  <a:pt x="12455" y="19774"/>
                  <a:pt x="12455" y="19774"/>
                  <a:pt x="12455" y="19774"/>
                </a:cubicBezTo>
                <a:cubicBezTo>
                  <a:pt x="12455" y="20078"/>
                  <a:pt x="12297" y="20383"/>
                  <a:pt x="11982" y="20383"/>
                </a:cubicBezTo>
                <a:cubicBezTo>
                  <a:pt x="11667" y="20383"/>
                  <a:pt x="11351" y="20078"/>
                  <a:pt x="11351" y="19774"/>
                </a:cubicBezTo>
                <a:cubicBezTo>
                  <a:pt x="11351" y="19318"/>
                  <a:pt x="11351" y="19318"/>
                  <a:pt x="11351" y="19318"/>
                </a:cubicBezTo>
                <a:cubicBezTo>
                  <a:pt x="11351" y="19014"/>
                  <a:pt x="11351" y="19014"/>
                  <a:pt x="11351" y="19014"/>
                </a:cubicBezTo>
                <a:cubicBezTo>
                  <a:pt x="11351" y="17036"/>
                  <a:pt x="11351" y="17036"/>
                  <a:pt x="11351" y="17036"/>
                </a:cubicBezTo>
                <a:cubicBezTo>
                  <a:pt x="11351" y="8670"/>
                  <a:pt x="11351" y="8670"/>
                  <a:pt x="11351" y="8670"/>
                </a:cubicBezTo>
                <a:cubicBezTo>
                  <a:pt x="14820" y="8670"/>
                  <a:pt x="14820" y="8670"/>
                  <a:pt x="14820" y="8670"/>
                </a:cubicBezTo>
                <a:cubicBezTo>
                  <a:pt x="14820" y="8670"/>
                  <a:pt x="15293" y="4867"/>
                  <a:pt x="11982" y="912"/>
                </a:cubicBezTo>
                <a:cubicBezTo>
                  <a:pt x="11982" y="760"/>
                  <a:pt x="11982" y="760"/>
                  <a:pt x="11982" y="760"/>
                </a:cubicBezTo>
                <a:cubicBezTo>
                  <a:pt x="12613" y="1216"/>
                  <a:pt x="15608" y="3650"/>
                  <a:pt x="15608" y="8670"/>
                </a:cubicBezTo>
                <a:close/>
              </a:path>
            </a:pathLst>
          </a:custGeom>
          <a:solidFill>
            <a:srgbClr val="1B4367"/>
          </a:solidFill>
          <a:ln w="9525">
            <a:noFill/>
          </a:ln>
        </p:spPr>
        <p:txBody>
          <a:bodyPr lIns="68580" tIns="34290" rIns="68580" bIns="34290"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355739" y="3094673"/>
            <a:ext cx="503873" cy="504825"/>
            <a:chOff x="5202" y="5131"/>
            <a:chExt cx="1058" cy="1060"/>
          </a:xfrm>
          <a:solidFill>
            <a:srgbClr val="1B4367"/>
          </a:solidFill>
        </p:grpSpPr>
        <p:sp>
          <p:nvSpPr>
            <p:cNvPr id="175117" name="Freeform 12"/>
            <p:cNvSpPr/>
            <p:nvPr/>
          </p:nvSpPr>
          <p:spPr>
            <a:xfrm>
              <a:off x="5202" y="5131"/>
              <a:ext cx="1058" cy="1061"/>
            </a:xfrm>
            <a:custGeom>
              <a:avLst/>
              <a:gdLst>
                <a:gd name="txL" fmla="*/ 0 w 271"/>
                <a:gd name="txT" fmla="*/ 0 h 271"/>
                <a:gd name="txR" fmla="*/ 271 w 271"/>
                <a:gd name="txB" fmla="*/ 271 h 271"/>
              </a:gdLst>
              <a:ahLst/>
              <a:cxnLst>
                <a:cxn ang="0">
                  <a:pos x="104722" y="74794"/>
                </a:cxn>
                <a:cxn ang="0">
                  <a:pos x="406465" y="103287"/>
                </a:cxn>
                <a:cxn ang="0">
                  <a:pos x="378066" y="406025"/>
                </a:cxn>
                <a:cxn ang="0">
                  <a:pos x="76323" y="377532"/>
                </a:cxn>
                <a:cxn ang="0">
                  <a:pos x="104722" y="74794"/>
                </a:cxn>
              </a:cxnLst>
              <a:rect l="txL" t="txT" r="txR" b="txB"/>
              <a:pathLst>
                <a:path w="271" h="271">
                  <a:moveTo>
                    <a:pt x="59" y="42"/>
                  </a:moveTo>
                  <a:cubicBezTo>
                    <a:pt x="110" y="0"/>
                    <a:pt x="186" y="7"/>
                    <a:pt x="229" y="58"/>
                  </a:cubicBezTo>
                  <a:cubicBezTo>
                    <a:pt x="271" y="110"/>
                    <a:pt x="264" y="186"/>
                    <a:pt x="213" y="228"/>
                  </a:cubicBezTo>
                  <a:cubicBezTo>
                    <a:pt x="161" y="271"/>
                    <a:pt x="85" y="264"/>
                    <a:pt x="43" y="212"/>
                  </a:cubicBezTo>
                  <a:cubicBezTo>
                    <a:pt x="0" y="161"/>
                    <a:pt x="7" y="85"/>
                    <a:pt x="59" y="42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5148" name="Freeform 43"/>
            <p:cNvSpPr/>
            <p:nvPr/>
          </p:nvSpPr>
          <p:spPr>
            <a:xfrm>
              <a:off x="5394" y="5396"/>
              <a:ext cx="628" cy="562"/>
            </a:xfrm>
            <a:custGeom>
              <a:avLst/>
              <a:gdLst>
                <a:gd name="txL" fmla="*/ 0 w 161"/>
                <a:gd name="txT" fmla="*/ 0 h 144"/>
                <a:gd name="txR" fmla="*/ 161 w 161"/>
                <a:gd name="txB" fmla="*/ 144 h 144"/>
              </a:gdLst>
              <a:ahLst/>
              <a:cxnLst>
                <a:cxn ang="0">
                  <a:pos x="141988" y="55022"/>
                </a:cxn>
                <a:cxn ang="0">
                  <a:pos x="70994" y="1775"/>
                </a:cxn>
                <a:cxn ang="0">
                  <a:pos x="5325" y="88746"/>
                </a:cxn>
                <a:cxn ang="0">
                  <a:pos x="140213" y="255588"/>
                </a:cxn>
                <a:cxn ang="0">
                  <a:pos x="280425" y="90521"/>
                </a:cxn>
                <a:cxn ang="0">
                  <a:pos x="214756" y="3550"/>
                </a:cxn>
                <a:cxn ang="0">
                  <a:pos x="141988" y="55022"/>
                </a:cxn>
              </a:cxnLst>
              <a:rect l="txL" t="txT" r="txR" b="txB"/>
              <a:pathLst>
                <a:path w="161" h="144">
                  <a:moveTo>
                    <a:pt x="80" y="31"/>
                  </a:moveTo>
                  <a:cubicBezTo>
                    <a:pt x="73" y="11"/>
                    <a:pt x="60" y="0"/>
                    <a:pt x="40" y="1"/>
                  </a:cubicBezTo>
                  <a:cubicBezTo>
                    <a:pt x="11" y="3"/>
                    <a:pt x="0" y="23"/>
                    <a:pt x="3" y="50"/>
                  </a:cubicBezTo>
                  <a:cubicBezTo>
                    <a:pt x="6" y="83"/>
                    <a:pt x="49" y="103"/>
                    <a:pt x="79" y="144"/>
                  </a:cubicBezTo>
                  <a:cubicBezTo>
                    <a:pt x="110" y="103"/>
                    <a:pt x="154" y="84"/>
                    <a:pt x="158" y="51"/>
                  </a:cubicBezTo>
                  <a:cubicBezTo>
                    <a:pt x="161" y="24"/>
                    <a:pt x="150" y="4"/>
                    <a:pt x="121" y="2"/>
                  </a:cubicBezTo>
                  <a:cubicBezTo>
                    <a:pt x="101" y="0"/>
                    <a:pt x="89" y="11"/>
                    <a:pt x="80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184395" y="3008471"/>
            <a:ext cx="506730" cy="506730"/>
            <a:chOff x="9978" y="7833"/>
            <a:chExt cx="1064" cy="1064"/>
          </a:xfrm>
          <a:solidFill>
            <a:srgbClr val="1B4367"/>
          </a:solidFill>
        </p:grpSpPr>
        <p:sp>
          <p:nvSpPr>
            <p:cNvPr id="175123" name="Freeform 18"/>
            <p:cNvSpPr/>
            <p:nvPr/>
          </p:nvSpPr>
          <p:spPr>
            <a:xfrm>
              <a:off x="9978" y="7833"/>
              <a:ext cx="1065" cy="1065"/>
            </a:xfrm>
            <a:custGeom>
              <a:avLst/>
              <a:gdLst>
                <a:gd name="txL" fmla="*/ 0 w 273"/>
                <a:gd name="txT" fmla="*/ 0 h 273"/>
                <a:gd name="txR" fmla="*/ 273 w 273"/>
                <a:gd name="txB" fmla="*/ 273 h 273"/>
              </a:gdLst>
              <a:ahLst/>
              <a:cxnLst>
                <a:cxn ang="0">
                  <a:pos x="168490" y="443396"/>
                </a:cxn>
                <a:cxn ang="0">
                  <a:pos x="40792" y="168490"/>
                </a:cxn>
                <a:cxn ang="0">
                  <a:pos x="317471" y="40792"/>
                </a:cxn>
                <a:cxn ang="0">
                  <a:pos x="443396" y="317471"/>
                </a:cxn>
                <a:cxn ang="0">
                  <a:pos x="168490" y="443396"/>
                </a:cxn>
              </a:cxnLst>
              <a:rect l="txL" t="txT" r="txR" b="txB"/>
              <a:pathLst>
                <a:path w="273" h="273">
                  <a:moveTo>
                    <a:pt x="95" y="250"/>
                  </a:moveTo>
                  <a:cubicBezTo>
                    <a:pt x="32" y="227"/>
                    <a:pt x="0" y="157"/>
                    <a:pt x="23" y="95"/>
                  </a:cubicBezTo>
                  <a:cubicBezTo>
                    <a:pt x="47" y="32"/>
                    <a:pt x="116" y="0"/>
                    <a:pt x="179" y="23"/>
                  </a:cubicBezTo>
                  <a:cubicBezTo>
                    <a:pt x="241" y="47"/>
                    <a:pt x="273" y="116"/>
                    <a:pt x="250" y="179"/>
                  </a:cubicBezTo>
                  <a:cubicBezTo>
                    <a:pt x="227" y="241"/>
                    <a:pt x="157" y="273"/>
                    <a:pt x="95" y="250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5158" name="Freeform 53"/>
            <p:cNvSpPr/>
            <p:nvPr/>
          </p:nvSpPr>
          <p:spPr>
            <a:xfrm>
              <a:off x="10251" y="8102"/>
              <a:ext cx="478" cy="321"/>
            </a:xfrm>
            <a:custGeom>
              <a:avLst/>
              <a:gdLst>
                <a:gd name="txL" fmla="*/ 0 w 123"/>
                <a:gd name="txT" fmla="*/ 0 h 82"/>
                <a:gd name="txR" fmla="*/ 123 w 123"/>
                <a:gd name="txB" fmla="*/ 82 h 82"/>
              </a:gdLst>
              <a:ahLst/>
              <a:cxnLst>
                <a:cxn ang="0">
                  <a:pos x="205111" y="46309"/>
                </a:cxn>
                <a:cxn ang="0">
                  <a:pos x="38900" y="46309"/>
                </a:cxn>
                <a:cxn ang="0">
                  <a:pos x="5305" y="146050"/>
                </a:cxn>
                <a:cxn ang="0">
                  <a:pos x="31828" y="94398"/>
                </a:cxn>
                <a:cxn ang="0">
                  <a:pos x="166210" y="85493"/>
                </a:cxn>
                <a:cxn ang="0">
                  <a:pos x="152065" y="99741"/>
                </a:cxn>
                <a:cxn ang="0">
                  <a:pos x="217488" y="99741"/>
                </a:cxn>
                <a:cxn ang="0">
                  <a:pos x="217488" y="32060"/>
                </a:cxn>
                <a:cxn ang="0">
                  <a:pos x="205111" y="46309"/>
                </a:cxn>
              </a:cxnLst>
              <a:rect l="txL" t="txT" r="txR" b="txB"/>
              <a:pathLst>
                <a:path w="123" h="82">
                  <a:moveTo>
                    <a:pt x="116" y="26"/>
                  </a:moveTo>
                  <a:cubicBezTo>
                    <a:pt x="90" y="0"/>
                    <a:pt x="48" y="0"/>
                    <a:pt x="22" y="26"/>
                  </a:cubicBezTo>
                  <a:cubicBezTo>
                    <a:pt x="7" y="41"/>
                    <a:pt x="0" y="62"/>
                    <a:pt x="3" y="82"/>
                  </a:cubicBezTo>
                  <a:cubicBezTo>
                    <a:pt x="5" y="71"/>
                    <a:pt x="10" y="61"/>
                    <a:pt x="18" y="53"/>
                  </a:cubicBezTo>
                  <a:cubicBezTo>
                    <a:pt x="39" y="33"/>
                    <a:pt x="71" y="31"/>
                    <a:pt x="94" y="48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123" y="56"/>
                    <a:pt x="123" y="56"/>
                    <a:pt x="123" y="56"/>
                  </a:cubicBezTo>
                  <a:cubicBezTo>
                    <a:pt x="123" y="18"/>
                    <a:pt x="123" y="18"/>
                    <a:pt x="123" y="18"/>
                  </a:cubicBezTo>
                  <a:lnTo>
                    <a:pt x="116" y="2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5159" name="Freeform 54"/>
            <p:cNvSpPr/>
            <p:nvPr/>
          </p:nvSpPr>
          <p:spPr>
            <a:xfrm>
              <a:off x="10303" y="8357"/>
              <a:ext cx="478" cy="318"/>
            </a:xfrm>
            <a:custGeom>
              <a:avLst/>
              <a:gdLst>
                <a:gd name="txL" fmla="*/ 0 w 123"/>
                <a:gd name="txT" fmla="*/ 0 h 81"/>
                <a:gd name="txR" fmla="*/ 123 w 123"/>
                <a:gd name="txB" fmla="*/ 81 h 81"/>
              </a:gdLst>
              <a:ahLst/>
              <a:cxnLst>
                <a:cxn ang="0">
                  <a:pos x="14145" y="98092"/>
                </a:cxn>
                <a:cxn ang="0">
                  <a:pos x="180355" y="98092"/>
                </a:cxn>
                <a:cxn ang="0">
                  <a:pos x="213951" y="0"/>
                </a:cxn>
                <a:cxn ang="0">
                  <a:pos x="185660" y="49938"/>
                </a:cxn>
                <a:cxn ang="0">
                  <a:pos x="53046" y="58855"/>
                </a:cxn>
                <a:cxn ang="0">
                  <a:pos x="67191" y="44587"/>
                </a:cxn>
                <a:cxn ang="0">
                  <a:pos x="0" y="44587"/>
                </a:cxn>
                <a:cxn ang="0">
                  <a:pos x="0" y="112360"/>
                </a:cxn>
                <a:cxn ang="0">
                  <a:pos x="14145" y="98092"/>
                </a:cxn>
              </a:cxnLst>
              <a:rect l="txL" t="txT" r="txR" b="txB"/>
              <a:pathLst>
                <a:path w="123" h="81">
                  <a:moveTo>
                    <a:pt x="8" y="55"/>
                  </a:moveTo>
                  <a:cubicBezTo>
                    <a:pt x="34" y="81"/>
                    <a:pt x="76" y="81"/>
                    <a:pt x="102" y="55"/>
                  </a:cubicBezTo>
                  <a:cubicBezTo>
                    <a:pt x="117" y="40"/>
                    <a:pt x="123" y="19"/>
                    <a:pt x="121" y="0"/>
                  </a:cubicBezTo>
                  <a:cubicBezTo>
                    <a:pt x="118" y="10"/>
                    <a:pt x="113" y="20"/>
                    <a:pt x="105" y="28"/>
                  </a:cubicBezTo>
                  <a:cubicBezTo>
                    <a:pt x="85" y="48"/>
                    <a:pt x="52" y="50"/>
                    <a:pt x="30" y="33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63"/>
                    <a:pt x="0" y="63"/>
                    <a:pt x="0" y="63"/>
                  </a:cubicBezTo>
                  <a:lnTo>
                    <a:pt x="8" y="5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270608" y="1649730"/>
            <a:ext cx="504825" cy="501968"/>
            <a:chOff x="8470" y="2554"/>
            <a:chExt cx="1060" cy="1054"/>
          </a:xfrm>
          <a:solidFill>
            <a:srgbClr val="1B4367"/>
          </a:solidFill>
        </p:grpSpPr>
        <p:sp>
          <p:nvSpPr>
            <p:cNvPr id="175113" name="Freeform 8"/>
            <p:cNvSpPr/>
            <p:nvPr/>
          </p:nvSpPr>
          <p:spPr>
            <a:xfrm>
              <a:off x="8470" y="2554"/>
              <a:ext cx="1061" cy="1054"/>
            </a:xfrm>
            <a:custGeom>
              <a:avLst/>
              <a:gdLst>
                <a:gd name="txL" fmla="*/ 0 w 271"/>
                <a:gd name="txT" fmla="*/ 0 h 271"/>
                <a:gd name="txR" fmla="*/ 271 w 271"/>
                <a:gd name="txB" fmla="*/ 271 h 271"/>
              </a:gdLst>
              <a:ahLst/>
              <a:cxnLst>
                <a:cxn ang="0">
                  <a:pos x="381094" y="77840"/>
                </a:cxn>
                <a:cxn ang="0">
                  <a:pos x="406025" y="378587"/>
                </a:cxn>
                <a:cxn ang="0">
                  <a:pos x="101506" y="403354"/>
                </a:cxn>
                <a:cxn ang="0">
                  <a:pos x="78356" y="100838"/>
                </a:cxn>
                <a:cxn ang="0">
                  <a:pos x="381094" y="77840"/>
                </a:cxn>
              </a:cxnLst>
              <a:rect l="txL" t="txT" r="txR" b="txB"/>
              <a:pathLst>
                <a:path w="271" h="271">
                  <a:moveTo>
                    <a:pt x="214" y="44"/>
                  </a:moveTo>
                  <a:cubicBezTo>
                    <a:pt x="265" y="87"/>
                    <a:pt x="271" y="163"/>
                    <a:pt x="228" y="214"/>
                  </a:cubicBezTo>
                  <a:cubicBezTo>
                    <a:pt x="184" y="265"/>
                    <a:pt x="108" y="271"/>
                    <a:pt x="57" y="228"/>
                  </a:cubicBezTo>
                  <a:cubicBezTo>
                    <a:pt x="7" y="184"/>
                    <a:pt x="0" y="108"/>
                    <a:pt x="44" y="57"/>
                  </a:cubicBezTo>
                  <a:cubicBezTo>
                    <a:pt x="87" y="7"/>
                    <a:pt x="163" y="0"/>
                    <a:pt x="214" y="44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5179" name="Freeform 87"/>
            <p:cNvSpPr>
              <a:spLocks noEditPoints="1"/>
            </p:cNvSpPr>
            <p:nvPr/>
          </p:nvSpPr>
          <p:spPr>
            <a:xfrm>
              <a:off x="8669" y="2847"/>
              <a:ext cx="712" cy="468"/>
            </a:xfrm>
            <a:custGeom>
              <a:avLst/>
              <a:gdLst>
                <a:gd name="txL" fmla="*/ 0 w 162"/>
                <a:gd name="txT" fmla="*/ 0 h 106"/>
                <a:gd name="txR" fmla="*/ 162 w 162"/>
                <a:gd name="txB" fmla="*/ 106 h 106"/>
              </a:gdLst>
              <a:ahLst/>
              <a:cxnLst>
                <a:cxn ang="0">
                  <a:pos x="323850" y="24082"/>
                </a:cxn>
                <a:cxn ang="0">
                  <a:pos x="173919" y="0"/>
                </a:cxn>
                <a:cxn ang="0">
                  <a:pos x="9995" y="24082"/>
                </a:cxn>
                <a:cxn ang="0">
                  <a:pos x="9995" y="110376"/>
                </a:cxn>
                <a:cxn ang="0">
                  <a:pos x="5997" y="120410"/>
                </a:cxn>
                <a:cxn ang="0">
                  <a:pos x="15993" y="132451"/>
                </a:cxn>
                <a:cxn ang="0">
                  <a:pos x="27987" y="120410"/>
                </a:cxn>
                <a:cxn ang="0">
                  <a:pos x="21990" y="110376"/>
                </a:cxn>
                <a:cxn ang="0">
                  <a:pos x="21990" y="56192"/>
                </a:cxn>
                <a:cxn ang="0">
                  <a:pos x="173919" y="78267"/>
                </a:cxn>
                <a:cxn ang="0">
                  <a:pos x="323850" y="54185"/>
                </a:cxn>
                <a:cxn ang="0">
                  <a:pos x="323850" y="24082"/>
                </a:cxn>
                <a:cxn ang="0">
                  <a:pos x="25988" y="136465"/>
                </a:cxn>
                <a:cxn ang="0">
                  <a:pos x="7996" y="136465"/>
                </a:cxn>
                <a:cxn ang="0">
                  <a:pos x="0" y="188643"/>
                </a:cxn>
                <a:cxn ang="0">
                  <a:pos x="5997" y="190650"/>
                </a:cxn>
                <a:cxn ang="0">
                  <a:pos x="7996" y="184629"/>
                </a:cxn>
                <a:cxn ang="0">
                  <a:pos x="7996" y="190650"/>
                </a:cxn>
                <a:cxn ang="0">
                  <a:pos x="17992" y="192657"/>
                </a:cxn>
                <a:cxn ang="0">
                  <a:pos x="19991" y="186636"/>
                </a:cxn>
                <a:cxn ang="0">
                  <a:pos x="21990" y="190650"/>
                </a:cxn>
                <a:cxn ang="0">
                  <a:pos x="23989" y="190650"/>
                </a:cxn>
                <a:cxn ang="0">
                  <a:pos x="25988" y="166568"/>
                </a:cxn>
                <a:cxn ang="0">
                  <a:pos x="27987" y="190650"/>
                </a:cxn>
                <a:cxn ang="0">
                  <a:pos x="33984" y="188643"/>
                </a:cxn>
                <a:cxn ang="0">
                  <a:pos x="25988" y="136465"/>
                </a:cxn>
                <a:cxn ang="0">
                  <a:pos x="59972" y="188643"/>
                </a:cxn>
                <a:cxn ang="0">
                  <a:pos x="59972" y="74253"/>
                </a:cxn>
                <a:cxn ang="0">
                  <a:pos x="173919" y="90308"/>
                </a:cxn>
                <a:cxn ang="0">
                  <a:pos x="281869" y="74253"/>
                </a:cxn>
                <a:cxn ang="0">
                  <a:pos x="281869" y="186636"/>
                </a:cxn>
                <a:cxn ang="0">
                  <a:pos x="171920" y="212725"/>
                </a:cxn>
                <a:cxn ang="0">
                  <a:pos x="59972" y="188643"/>
                </a:cxn>
              </a:cxnLst>
              <a:rect l="txL" t="txT" r="txR" b="txB"/>
              <a:pathLst>
                <a:path w="162" h="106">
                  <a:moveTo>
                    <a:pt x="162" y="12"/>
                  </a:moveTo>
                  <a:cubicBezTo>
                    <a:pt x="87" y="0"/>
                    <a:pt x="87" y="0"/>
                    <a:pt x="87" y="0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27"/>
                    <a:pt x="5" y="41"/>
                    <a:pt x="5" y="55"/>
                  </a:cubicBezTo>
                  <a:cubicBezTo>
                    <a:pt x="4" y="56"/>
                    <a:pt x="3" y="58"/>
                    <a:pt x="3" y="60"/>
                  </a:cubicBezTo>
                  <a:cubicBezTo>
                    <a:pt x="3" y="63"/>
                    <a:pt x="5" y="66"/>
                    <a:pt x="8" y="66"/>
                  </a:cubicBezTo>
                  <a:cubicBezTo>
                    <a:pt x="12" y="66"/>
                    <a:pt x="14" y="63"/>
                    <a:pt x="14" y="60"/>
                  </a:cubicBezTo>
                  <a:cubicBezTo>
                    <a:pt x="14" y="58"/>
                    <a:pt x="13" y="56"/>
                    <a:pt x="11" y="55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87" y="39"/>
                    <a:pt x="87" y="39"/>
                    <a:pt x="87" y="39"/>
                  </a:cubicBezTo>
                  <a:cubicBezTo>
                    <a:pt x="162" y="27"/>
                    <a:pt x="162" y="27"/>
                    <a:pt x="162" y="27"/>
                  </a:cubicBezTo>
                  <a:cubicBezTo>
                    <a:pt x="162" y="12"/>
                    <a:pt x="162" y="12"/>
                    <a:pt x="162" y="12"/>
                  </a:cubicBezTo>
                  <a:close/>
                  <a:moveTo>
                    <a:pt x="13" y="68"/>
                  </a:moveTo>
                  <a:cubicBezTo>
                    <a:pt x="10" y="69"/>
                    <a:pt x="7" y="69"/>
                    <a:pt x="4" y="68"/>
                  </a:cubicBezTo>
                  <a:cubicBezTo>
                    <a:pt x="3" y="77"/>
                    <a:pt x="1" y="85"/>
                    <a:pt x="0" y="94"/>
                  </a:cubicBezTo>
                  <a:cubicBezTo>
                    <a:pt x="1" y="94"/>
                    <a:pt x="2" y="94"/>
                    <a:pt x="3" y="95"/>
                  </a:cubicBezTo>
                  <a:cubicBezTo>
                    <a:pt x="4" y="92"/>
                    <a:pt x="4" y="92"/>
                    <a:pt x="4" y="92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6" y="95"/>
                    <a:pt x="8" y="96"/>
                    <a:pt x="9" y="96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5" y="94"/>
                    <a:pt x="16" y="94"/>
                    <a:pt x="17" y="94"/>
                  </a:cubicBezTo>
                  <a:cubicBezTo>
                    <a:pt x="16" y="85"/>
                    <a:pt x="14" y="77"/>
                    <a:pt x="13" y="68"/>
                  </a:cubicBezTo>
                  <a:close/>
                  <a:moveTo>
                    <a:pt x="30" y="94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141" y="37"/>
                    <a:pt x="141" y="37"/>
                    <a:pt x="141" y="37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22" y="93"/>
                    <a:pt x="104" y="98"/>
                    <a:pt x="86" y="106"/>
                  </a:cubicBezTo>
                  <a:cubicBezTo>
                    <a:pt x="68" y="97"/>
                    <a:pt x="49" y="94"/>
                    <a:pt x="30" y="94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017118" y="2091690"/>
            <a:ext cx="450533" cy="452438"/>
            <a:chOff x="4704" y="4364"/>
            <a:chExt cx="946" cy="950"/>
          </a:xfrm>
          <a:solidFill>
            <a:srgbClr val="1B4367"/>
          </a:solidFill>
        </p:grpSpPr>
        <p:sp>
          <p:nvSpPr>
            <p:cNvPr id="175115" name="Freeform 10"/>
            <p:cNvSpPr/>
            <p:nvPr/>
          </p:nvSpPr>
          <p:spPr>
            <a:xfrm>
              <a:off x="4704" y="4364"/>
              <a:ext cx="946" cy="950"/>
            </a:xfrm>
            <a:custGeom>
              <a:avLst/>
              <a:gdLst>
                <a:gd name="txL" fmla="*/ 0 w 242"/>
                <a:gd name="txT" fmla="*/ 0 h 243"/>
                <a:gd name="txR" fmla="*/ 242 w 242"/>
                <a:gd name="txB" fmla="*/ 243 h 243"/>
              </a:gdLst>
              <a:ahLst/>
              <a:cxnLst>
                <a:cxn ang="0">
                  <a:pos x="216884" y="1777"/>
                </a:cxn>
                <a:cxn ang="0">
                  <a:pos x="430213" y="216788"/>
                </a:cxn>
                <a:cxn ang="0">
                  <a:pos x="213329" y="430023"/>
                </a:cxn>
                <a:cxn ang="0">
                  <a:pos x="0" y="215012"/>
                </a:cxn>
                <a:cxn ang="0">
                  <a:pos x="216884" y="1777"/>
                </a:cxn>
              </a:cxnLst>
              <a:rect l="txL" t="txT" r="txR" b="txB"/>
              <a:pathLst>
                <a:path w="242" h="243">
                  <a:moveTo>
                    <a:pt x="122" y="1"/>
                  </a:moveTo>
                  <a:cubicBezTo>
                    <a:pt x="188" y="1"/>
                    <a:pt x="242" y="56"/>
                    <a:pt x="242" y="122"/>
                  </a:cubicBezTo>
                  <a:cubicBezTo>
                    <a:pt x="241" y="189"/>
                    <a:pt x="187" y="243"/>
                    <a:pt x="120" y="242"/>
                  </a:cubicBezTo>
                  <a:cubicBezTo>
                    <a:pt x="53" y="242"/>
                    <a:pt x="0" y="188"/>
                    <a:pt x="0" y="121"/>
                  </a:cubicBezTo>
                  <a:cubicBezTo>
                    <a:pt x="1" y="54"/>
                    <a:pt x="55" y="0"/>
                    <a:pt x="122" y="1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5151" name="Freeform 46"/>
            <p:cNvSpPr>
              <a:spLocks noEditPoints="1"/>
            </p:cNvSpPr>
            <p:nvPr/>
          </p:nvSpPr>
          <p:spPr>
            <a:xfrm>
              <a:off x="4994" y="4517"/>
              <a:ext cx="367" cy="642"/>
            </a:xfrm>
            <a:custGeom>
              <a:avLst/>
              <a:gdLst>
                <a:gd name="txL" fmla="*/ 0 w 94"/>
                <a:gd name="txT" fmla="*/ 0 h 165"/>
                <a:gd name="txR" fmla="*/ 94 w 94"/>
                <a:gd name="txB" fmla="*/ 165 h 165"/>
              </a:gdLst>
              <a:ahLst/>
              <a:cxnLst>
                <a:cxn ang="0">
                  <a:pos x="147181" y="0"/>
                </a:cxn>
                <a:cxn ang="0">
                  <a:pos x="17733" y="0"/>
                </a:cxn>
                <a:cxn ang="0">
                  <a:pos x="0" y="19473"/>
                </a:cxn>
                <a:cxn ang="0">
                  <a:pos x="0" y="272627"/>
                </a:cxn>
                <a:cxn ang="0">
                  <a:pos x="17733" y="292100"/>
                </a:cxn>
                <a:cxn ang="0">
                  <a:pos x="147181" y="292100"/>
                </a:cxn>
                <a:cxn ang="0">
                  <a:pos x="166687" y="272627"/>
                </a:cxn>
                <a:cxn ang="0">
                  <a:pos x="166687" y="19473"/>
                </a:cxn>
                <a:cxn ang="0">
                  <a:pos x="147181" y="0"/>
                </a:cxn>
                <a:cxn ang="0">
                  <a:pos x="56745" y="21244"/>
                </a:cxn>
                <a:cxn ang="0">
                  <a:pos x="109942" y="21244"/>
                </a:cxn>
                <a:cxn ang="0">
                  <a:pos x="109942" y="28325"/>
                </a:cxn>
                <a:cxn ang="0">
                  <a:pos x="56745" y="28325"/>
                </a:cxn>
                <a:cxn ang="0">
                  <a:pos x="56745" y="21244"/>
                </a:cxn>
                <a:cxn ang="0">
                  <a:pos x="83344" y="279708"/>
                </a:cxn>
                <a:cxn ang="0">
                  <a:pos x="72704" y="269086"/>
                </a:cxn>
                <a:cxn ang="0">
                  <a:pos x="83344" y="260235"/>
                </a:cxn>
                <a:cxn ang="0">
                  <a:pos x="93983" y="269086"/>
                </a:cxn>
                <a:cxn ang="0">
                  <a:pos x="83344" y="279708"/>
                </a:cxn>
                <a:cxn ang="0">
                  <a:pos x="154274" y="244302"/>
                </a:cxn>
                <a:cxn ang="0">
                  <a:pos x="12413" y="244302"/>
                </a:cxn>
                <a:cxn ang="0">
                  <a:pos x="12413" y="46028"/>
                </a:cxn>
                <a:cxn ang="0">
                  <a:pos x="154274" y="46028"/>
                </a:cxn>
                <a:cxn ang="0">
                  <a:pos x="154274" y="244302"/>
                </a:cxn>
              </a:cxnLst>
              <a:rect l="txL" t="txT" r="txR" b="txB"/>
              <a:pathLst>
                <a:path w="94" h="165">
                  <a:moveTo>
                    <a:pt x="83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60"/>
                    <a:pt x="5" y="165"/>
                    <a:pt x="10" y="165"/>
                  </a:cubicBezTo>
                  <a:cubicBezTo>
                    <a:pt x="83" y="165"/>
                    <a:pt x="83" y="165"/>
                    <a:pt x="83" y="165"/>
                  </a:cubicBezTo>
                  <a:cubicBezTo>
                    <a:pt x="89" y="165"/>
                    <a:pt x="94" y="160"/>
                    <a:pt x="94" y="154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5"/>
                    <a:pt x="89" y="0"/>
                    <a:pt x="83" y="0"/>
                  </a:cubicBezTo>
                  <a:close/>
                  <a:moveTo>
                    <a:pt x="32" y="12"/>
                  </a:moveTo>
                  <a:cubicBezTo>
                    <a:pt x="62" y="12"/>
                    <a:pt x="62" y="12"/>
                    <a:pt x="62" y="12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12"/>
                  </a:lnTo>
                  <a:close/>
                  <a:moveTo>
                    <a:pt x="47" y="158"/>
                  </a:moveTo>
                  <a:cubicBezTo>
                    <a:pt x="44" y="158"/>
                    <a:pt x="41" y="156"/>
                    <a:pt x="41" y="152"/>
                  </a:cubicBezTo>
                  <a:cubicBezTo>
                    <a:pt x="41" y="149"/>
                    <a:pt x="44" y="147"/>
                    <a:pt x="47" y="147"/>
                  </a:cubicBezTo>
                  <a:cubicBezTo>
                    <a:pt x="50" y="147"/>
                    <a:pt x="53" y="149"/>
                    <a:pt x="53" y="152"/>
                  </a:cubicBezTo>
                  <a:cubicBezTo>
                    <a:pt x="53" y="156"/>
                    <a:pt x="50" y="158"/>
                    <a:pt x="47" y="158"/>
                  </a:cubicBezTo>
                  <a:close/>
                  <a:moveTo>
                    <a:pt x="87" y="138"/>
                  </a:moveTo>
                  <a:cubicBezTo>
                    <a:pt x="7" y="138"/>
                    <a:pt x="7" y="138"/>
                    <a:pt x="7" y="138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87" y="26"/>
                    <a:pt x="87" y="26"/>
                    <a:pt x="87" y="26"/>
                  </a:cubicBezTo>
                  <a:lnTo>
                    <a:pt x="87" y="13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608395" y="2088357"/>
            <a:ext cx="504349" cy="506254"/>
            <a:chOff x="4030" y="4930"/>
            <a:chExt cx="840" cy="843"/>
          </a:xfrm>
          <a:solidFill>
            <a:srgbClr val="1B4367"/>
          </a:solidFill>
        </p:grpSpPr>
        <p:sp>
          <p:nvSpPr>
            <p:cNvPr id="93246" name="Freeform 1819"/>
            <p:cNvSpPr/>
            <p:nvPr/>
          </p:nvSpPr>
          <p:spPr>
            <a:xfrm>
              <a:off x="4030" y="4930"/>
              <a:ext cx="840" cy="843"/>
            </a:xfrm>
            <a:custGeom>
              <a:avLst/>
              <a:gdLst>
                <a:gd name="txL" fmla="*/ 0 w 92"/>
                <a:gd name="txT" fmla="*/ 0 h 92"/>
                <a:gd name="txR" fmla="*/ 92 w 92"/>
                <a:gd name="txB" fmla="*/ 92 h 92"/>
              </a:gdLst>
              <a:ahLst/>
              <a:cxnLst>
                <a:cxn ang="0">
                  <a:pos x="382657" y="63966"/>
                </a:cxn>
                <a:cxn ang="0">
                  <a:pos x="469624" y="383796"/>
                </a:cxn>
                <a:cxn ang="0">
                  <a:pos x="150743" y="471022"/>
                </a:cxn>
                <a:cxn ang="0">
                  <a:pos x="69574" y="151192"/>
                </a:cxn>
                <a:cxn ang="0">
                  <a:pos x="382657" y="63966"/>
                </a:cxn>
              </a:cxnLst>
              <a:rect l="txL" t="txT" r="txR" b="txB"/>
              <a:pathLst>
                <a:path w="92" h="92">
                  <a:moveTo>
                    <a:pt x="66" y="11"/>
                  </a:moveTo>
                  <a:cubicBezTo>
                    <a:pt x="85" y="23"/>
                    <a:pt x="92" y="47"/>
                    <a:pt x="81" y="66"/>
                  </a:cubicBezTo>
                  <a:cubicBezTo>
                    <a:pt x="70" y="85"/>
                    <a:pt x="45" y="92"/>
                    <a:pt x="26" y="81"/>
                  </a:cubicBezTo>
                  <a:cubicBezTo>
                    <a:pt x="7" y="70"/>
                    <a:pt x="0" y="45"/>
                    <a:pt x="12" y="26"/>
                  </a:cubicBezTo>
                  <a:cubicBezTo>
                    <a:pt x="23" y="7"/>
                    <a:pt x="47" y="0"/>
                    <a:pt x="66" y="11"/>
                  </a:cubicBezTo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9717" name="稻壳儿小白白(http://dwz.cn/Wu2UP)"/>
            <p:cNvSpPr>
              <a:spLocks noEditPoints="1"/>
            </p:cNvSpPr>
            <p:nvPr/>
          </p:nvSpPr>
          <p:spPr>
            <a:xfrm>
              <a:off x="4214" y="5125"/>
              <a:ext cx="425" cy="425"/>
            </a:xfrm>
            <a:custGeom>
              <a:avLst/>
              <a:gdLst/>
              <a:ahLst/>
              <a:cxnLst>
                <a:cxn ang="0">
                  <a:pos x="1479576135" y="12226576"/>
                </a:cxn>
                <a:cxn ang="0">
                  <a:pos x="1455122931" y="0"/>
                </a:cxn>
                <a:cxn ang="0">
                  <a:pos x="1430665982" y="12226576"/>
                </a:cxn>
                <a:cxn ang="0">
                  <a:pos x="24456949" y="941543682"/>
                </a:cxn>
                <a:cxn ang="0">
                  <a:pos x="0" y="990457474"/>
                </a:cxn>
                <a:cxn ang="0">
                  <a:pos x="24456949" y="1027140945"/>
                </a:cxn>
                <a:cxn ang="0">
                  <a:pos x="391292460" y="1173874831"/>
                </a:cxn>
                <a:cxn ang="0">
                  <a:pos x="562483613" y="1479569178"/>
                </a:cxn>
                <a:cxn ang="0">
                  <a:pos x="611393766" y="1504026074"/>
                </a:cxn>
                <a:cxn ang="0">
                  <a:pos x="611393766" y="1504026074"/>
                </a:cxn>
                <a:cxn ang="0">
                  <a:pos x="648081062" y="1479569178"/>
                </a:cxn>
                <a:cxn ang="0">
                  <a:pos x="745901369" y="1308382141"/>
                </a:cxn>
                <a:cxn ang="0">
                  <a:pos x="1198334329" y="1491799499"/>
                </a:cxn>
                <a:cxn ang="0">
                  <a:pos x="1222791278" y="1504026074"/>
                </a:cxn>
                <a:cxn ang="0">
                  <a:pos x="1235017880" y="1491799499"/>
                </a:cxn>
                <a:cxn ang="0">
                  <a:pos x="1259474829" y="1455116027"/>
                </a:cxn>
                <a:cxn ang="0">
                  <a:pos x="1504033084" y="48910047"/>
                </a:cxn>
                <a:cxn ang="0">
                  <a:pos x="1479576135" y="12226576"/>
                </a:cxn>
                <a:cxn ang="0">
                  <a:pos x="146734204" y="978227154"/>
                </a:cxn>
                <a:cxn ang="0">
                  <a:pos x="1235017880" y="244557725"/>
                </a:cxn>
                <a:cxn ang="0">
                  <a:pos x="440206358" y="1088277568"/>
                </a:cxn>
                <a:cxn ang="0">
                  <a:pos x="427976011" y="1088277568"/>
                </a:cxn>
                <a:cxn ang="0">
                  <a:pos x="146734204" y="978227154"/>
                </a:cxn>
                <a:cxn ang="0">
                  <a:pos x="476889909" y="1124961039"/>
                </a:cxn>
                <a:cxn ang="0">
                  <a:pos x="476889909" y="1124961039"/>
                </a:cxn>
                <a:cxn ang="0">
                  <a:pos x="1369525482" y="171190782"/>
                </a:cxn>
                <a:cxn ang="0">
                  <a:pos x="611393766" y="1357292188"/>
                </a:cxn>
                <a:cxn ang="0">
                  <a:pos x="476889909" y="1124961039"/>
                </a:cxn>
                <a:cxn ang="0">
                  <a:pos x="1186107726" y="1381749084"/>
                </a:cxn>
                <a:cxn ang="0">
                  <a:pos x="782584920" y="1222784878"/>
                </a:cxn>
                <a:cxn ang="0">
                  <a:pos x="745901369" y="1222784878"/>
                </a:cxn>
                <a:cxn ang="0">
                  <a:pos x="1369525482" y="269014620"/>
                </a:cxn>
                <a:cxn ang="0">
                  <a:pos x="1186107726" y="1381749084"/>
                </a:cxn>
                <a:cxn ang="0">
                  <a:pos x="1186107726" y="1381749084"/>
                </a:cxn>
                <a:cxn ang="0">
                  <a:pos x="1186107726" y="1381749084"/>
                </a:cxn>
              </a:cxnLst>
              <a:rect l="0" t="0" r="0" b="0"/>
              <a:pathLst>
                <a:path w="123" h="123">
                  <a:moveTo>
                    <a:pt x="121" y="1"/>
                  </a:moveTo>
                  <a:cubicBezTo>
                    <a:pt x="120" y="0"/>
                    <a:pt x="119" y="0"/>
                    <a:pt x="119" y="0"/>
                  </a:cubicBezTo>
                  <a:cubicBezTo>
                    <a:pt x="118" y="0"/>
                    <a:pt x="117" y="0"/>
                    <a:pt x="117" y="1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0" y="78"/>
                    <a:pt x="0" y="79"/>
                    <a:pt x="0" y="81"/>
                  </a:cubicBezTo>
                  <a:cubicBezTo>
                    <a:pt x="0" y="82"/>
                    <a:pt x="1" y="83"/>
                    <a:pt x="2" y="84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46" y="121"/>
                    <a:pt x="46" y="121"/>
                    <a:pt x="46" y="121"/>
                  </a:cubicBezTo>
                  <a:cubicBezTo>
                    <a:pt x="47" y="122"/>
                    <a:pt x="48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1" y="123"/>
                    <a:pt x="52" y="122"/>
                    <a:pt x="53" y="12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99" y="123"/>
                    <a:pt x="99" y="123"/>
                    <a:pt x="100" y="123"/>
                  </a:cubicBezTo>
                  <a:cubicBezTo>
                    <a:pt x="100" y="123"/>
                    <a:pt x="101" y="122"/>
                    <a:pt x="101" y="122"/>
                  </a:cubicBezTo>
                  <a:cubicBezTo>
                    <a:pt x="102" y="122"/>
                    <a:pt x="103" y="121"/>
                    <a:pt x="103" y="119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3"/>
                    <a:pt x="122" y="1"/>
                    <a:pt x="121" y="1"/>
                  </a:cubicBezTo>
                  <a:close/>
                  <a:moveTo>
                    <a:pt x="12" y="80"/>
                  </a:moveTo>
                  <a:cubicBezTo>
                    <a:pt x="101" y="20"/>
                    <a:pt x="101" y="20"/>
                    <a:pt x="101" y="20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5" y="89"/>
                    <a:pt x="35" y="89"/>
                  </a:cubicBezTo>
                  <a:lnTo>
                    <a:pt x="12" y="80"/>
                  </a:lnTo>
                  <a:close/>
                  <a:moveTo>
                    <a:pt x="39" y="92"/>
                  </a:moveTo>
                  <a:cubicBezTo>
                    <a:pt x="39" y="92"/>
                    <a:pt x="39" y="92"/>
                    <a:pt x="39" y="92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50" y="111"/>
                    <a:pt x="50" y="111"/>
                    <a:pt x="50" y="111"/>
                  </a:cubicBezTo>
                  <a:lnTo>
                    <a:pt x="39" y="92"/>
                  </a:lnTo>
                  <a:close/>
                  <a:moveTo>
                    <a:pt x="97" y="113"/>
                  </a:moveTo>
                  <a:cubicBezTo>
                    <a:pt x="64" y="100"/>
                    <a:pt x="64" y="100"/>
                    <a:pt x="64" y="100"/>
                  </a:cubicBezTo>
                  <a:cubicBezTo>
                    <a:pt x="63" y="100"/>
                    <a:pt x="62" y="100"/>
                    <a:pt x="61" y="100"/>
                  </a:cubicBezTo>
                  <a:cubicBezTo>
                    <a:pt x="112" y="22"/>
                    <a:pt x="112" y="22"/>
                    <a:pt x="112" y="22"/>
                  </a:cubicBezTo>
                  <a:lnTo>
                    <a:pt x="97" y="113"/>
                  </a:lnTo>
                  <a:close/>
                  <a:moveTo>
                    <a:pt x="97" y="113"/>
                  </a:moveTo>
                  <a:cubicBezTo>
                    <a:pt x="97" y="113"/>
                    <a:pt x="97" y="113"/>
                    <a:pt x="97" y="113"/>
                  </a:cubicBez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39962" name="TextBox 1210"/>
          <p:cNvSpPr/>
          <p:nvPr/>
        </p:nvSpPr>
        <p:spPr>
          <a:xfrm>
            <a:off x="1777190" y="2012120"/>
            <a:ext cx="848360" cy="499110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r"/>
            <a:r>
              <a:rPr lang="zh-CN" altLang="en-US" sz="2800" b="1" dirty="0">
                <a:solidFill>
                  <a:srgbClr val="1B4367"/>
                </a:solidFill>
                <a:cs typeface="+mn-ea"/>
                <a:sym typeface="+mn-lt"/>
              </a:rPr>
              <a:t>速度</a:t>
            </a:r>
            <a:endParaRPr lang="zh-CN" altLang="en-US" sz="28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0" name="TextBox 1210"/>
          <p:cNvSpPr/>
          <p:nvPr/>
        </p:nvSpPr>
        <p:spPr>
          <a:xfrm>
            <a:off x="1076043" y="3084189"/>
            <a:ext cx="848360" cy="499110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r"/>
            <a:r>
              <a:rPr lang="zh-CN" altLang="en-US" sz="2800" b="1" dirty="0">
                <a:solidFill>
                  <a:srgbClr val="1B4367"/>
                </a:solidFill>
                <a:cs typeface="+mn-ea"/>
                <a:sym typeface="+mn-lt"/>
              </a:rPr>
              <a:t>自动</a:t>
            </a:r>
            <a:endParaRPr lang="zh-CN" altLang="en-US" sz="28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2" name="TextBox 1210"/>
          <p:cNvSpPr/>
          <p:nvPr/>
        </p:nvSpPr>
        <p:spPr>
          <a:xfrm>
            <a:off x="3920882" y="959951"/>
            <a:ext cx="1203960" cy="499110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r"/>
            <a:r>
              <a:rPr lang="zh-CN" altLang="en-US" sz="2800" b="1" dirty="0">
                <a:solidFill>
                  <a:srgbClr val="1B4367"/>
                </a:solidFill>
                <a:cs typeface="+mn-ea"/>
                <a:sym typeface="+mn-lt"/>
              </a:rPr>
              <a:t>准确率</a:t>
            </a:r>
            <a:endParaRPr lang="zh-CN" altLang="en-US" sz="28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5" name="TextBox 1210"/>
          <p:cNvSpPr/>
          <p:nvPr/>
        </p:nvSpPr>
        <p:spPr>
          <a:xfrm>
            <a:off x="6623164" y="2012094"/>
            <a:ext cx="1559560" cy="499110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/>
            <a:r>
              <a:rPr lang="zh-CN" altLang="en-US" sz="2800" b="1" dirty="0">
                <a:solidFill>
                  <a:srgbClr val="1B4367"/>
                </a:solidFill>
                <a:cs typeface="+mn-ea"/>
                <a:sym typeface="+mn-lt"/>
              </a:rPr>
              <a:t>数据量大</a:t>
            </a:r>
            <a:endParaRPr lang="zh-CN" altLang="en-US" sz="28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3" name="TextBox 1210"/>
          <p:cNvSpPr/>
          <p:nvPr/>
        </p:nvSpPr>
        <p:spPr>
          <a:xfrm>
            <a:off x="7334287" y="3016713"/>
            <a:ext cx="848360" cy="499110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/>
            <a:r>
              <a:rPr lang="zh-CN" altLang="en-US" sz="2800" b="1" dirty="0">
                <a:solidFill>
                  <a:srgbClr val="1B4367"/>
                </a:solidFill>
                <a:cs typeface="+mn-ea"/>
                <a:sym typeface="+mn-lt"/>
              </a:rPr>
              <a:t>高效</a:t>
            </a:r>
            <a:endParaRPr lang="zh-CN" altLang="en-US" sz="28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20725" y="330835"/>
            <a:ext cx="1359535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zh-CN" altLang="en-US" sz="2400" b="1" dirty="0">
                <a:solidFill>
                  <a:srgbClr val="1B4367"/>
                </a:solidFill>
                <a:cs typeface="+mn-ea"/>
                <a:sym typeface="+mn-lt"/>
              </a:rPr>
              <a:t>用户需求</a:t>
            </a:r>
            <a:endParaRPr lang="zh-CN" altLang="en-US" sz="2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99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9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9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74" grpId="0" animBg="1"/>
      <p:bldP spid="39962" grpId="0"/>
      <p:bldP spid="20" grpId="0"/>
      <p:bldP spid="22" grpId="0"/>
      <p:bldP spid="25" grpId="0"/>
      <p:bldP spid="13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20725" y="330835"/>
            <a:ext cx="1359535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zh-CN" altLang="en-US" sz="2400" b="1" dirty="0">
                <a:solidFill>
                  <a:srgbClr val="1B4367"/>
                </a:solidFill>
                <a:cs typeface="+mn-ea"/>
                <a:sym typeface="+mn-lt"/>
              </a:rPr>
              <a:t>用户特点</a:t>
            </a:r>
            <a:endParaRPr lang="zh-CN" altLang="en-US" sz="2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847725" y="941070"/>
          <a:ext cx="7503795" cy="35572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9705"/>
                <a:gridCol w="6054090"/>
              </a:tblGrid>
              <a:tr h="61658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1" spc="130">
                          <a:solidFill>
                            <a:srgbClr val="848587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</a:t>
                      </a:r>
                      <a:endParaRPr lang="zh-CN" altLang="en-US" sz="1600" b="1" spc="130">
                        <a:solidFill>
                          <a:srgbClr val="848587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15900" marR="215900" marT="133350" marB="133350" vert="horz" anchor="ctr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28575">
                      <a:solidFill>
                        <a:srgbClr val="848587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spc="130">
                          <a:solidFill>
                            <a:srgbClr val="848587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特点</a:t>
                      </a:r>
                      <a:endParaRPr lang="en-US" sz="1600" b="1" spc="130">
                        <a:solidFill>
                          <a:srgbClr val="848587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15900" marR="215900" marT="133350" marB="133350" vert="horz" anchor="ctr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28575">
                      <a:solidFill>
                        <a:srgbClr val="848587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89090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教务处管理员</a:t>
                      </a:r>
                      <a:endParaRPr lang="en-US" sz="16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15900" marR="215900" marT="133350" marB="133350" vert="horz" anchor="ctr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需要培训。应当具有操作数据库信息的能力，不需要很高的专业技能，具有一般的数据处理能力。</a:t>
                      </a:r>
                      <a:endParaRPr lang="en-US" sz="16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15900" marR="215900" marT="133350" marB="133350" vert="horz" anchor="ctr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89090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维护人员</a:t>
                      </a:r>
                      <a:endParaRPr lang="en-US" sz="16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15900" marR="215900" marT="133350" marB="133350" vert="horz" anchor="ctr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需要培训。应当是计算机专业人员，掌握数据库技术、人脸识别技术、Python的编程技术。</a:t>
                      </a:r>
                      <a:endParaRPr lang="en-US" sz="16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15900" marR="215900" marT="133350" marB="133350" vert="horz" anchor="ctr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7975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教师</a:t>
                      </a:r>
                      <a:endParaRPr lang="en-US" sz="16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15900" marR="215900" marT="133350" marB="133350" vert="horz" anchor="ctr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不需要培训。可以直接使用，仅注册即可。</a:t>
                      </a:r>
                      <a:endParaRPr lang="en-US" sz="16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15900" marR="215900" marT="133350" marB="133350" vert="horz" anchor="ctr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7912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学生</a:t>
                      </a:r>
                      <a:endParaRPr lang="en-US" sz="16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15900" marR="215900" marT="133350" marB="133350" vert="horz" anchor="ctr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28575">
                      <a:solidFill>
                        <a:srgbClr val="848587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3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不需要培训。可以直接使用，仅注册即可。</a:t>
                      </a:r>
                      <a:endParaRPr lang="en-US" sz="1600" b="0" spc="13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15900" marR="215900" marT="133350" marB="133350" vert="horz" anchor="ctr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28575">
                      <a:solidFill>
                        <a:srgbClr val="848587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" name="文本框 99"/>
          <p:cNvSpPr txBox="1"/>
          <p:nvPr/>
        </p:nvSpPr>
        <p:spPr>
          <a:xfrm>
            <a:off x="721360" y="821690"/>
            <a:ext cx="8118475" cy="40081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b="1" dirty="0">
                <a:solidFill>
                  <a:srgbClr val="1B4367"/>
                </a:solidFill>
                <a:cs typeface="+mn-ea"/>
              </a:rPr>
              <a:t>经费限制：</a:t>
            </a:r>
            <a:r>
              <a:rPr lang="zh-CN" sz="1600" b="0">
                <a:ea typeface="+mn-lt"/>
                <a:cs typeface="+mn-lt"/>
              </a:rPr>
              <a:t>经费限制较大，无实际资金流，某些功能仅从本地模拟，无法通过</a:t>
            </a:r>
            <a:r>
              <a:rPr lang="en-US" sz="1600" b="0">
                <a:ea typeface="+mn-lt"/>
                <a:cs typeface="+mn-lt"/>
              </a:rPr>
              <a:t>Server</a:t>
            </a:r>
            <a:r>
              <a:rPr lang="zh-CN" sz="1600" b="0">
                <a:ea typeface="+mn-lt"/>
                <a:cs typeface="+mn-lt"/>
              </a:rPr>
              <a:t>端 进行；</a:t>
            </a:r>
            <a:endParaRPr lang="zh-CN" sz="1600" b="0">
              <a:ea typeface="+mn-lt"/>
              <a:cs typeface="+mn-lt"/>
            </a:endParaRPr>
          </a:p>
          <a:p>
            <a:pPr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b="1" dirty="0">
                <a:solidFill>
                  <a:srgbClr val="1B4367"/>
                </a:solidFill>
                <a:cs typeface="+mn-ea"/>
              </a:rPr>
              <a:t>开发期限</a:t>
            </a:r>
            <a:r>
              <a:rPr lang="zh-CN" sz="1600" b="0">
                <a:ea typeface="+mn-lt"/>
                <a:cs typeface="+mn-lt"/>
              </a:rPr>
              <a:t>：</a:t>
            </a:r>
            <a:r>
              <a:rPr lang="en-US" sz="1600" b="0">
                <a:ea typeface="+mn-lt"/>
                <a:cs typeface="+mn-lt"/>
              </a:rPr>
              <a:t>2020/3/9—2020/4/20</a:t>
            </a:r>
            <a:r>
              <a:rPr lang="zh-CN" sz="1600" b="0">
                <a:ea typeface="+mn-lt"/>
                <a:cs typeface="+mn-lt"/>
              </a:rPr>
              <a:t>；</a:t>
            </a:r>
            <a:endParaRPr lang="zh-CN" sz="1600" b="0">
              <a:ea typeface="+mn-lt"/>
              <a:cs typeface="+mn-lt"/>
            </a:endParaRPr>
          </a:p>
          <a:p>
            <a:pPr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b="1" dirty="0">
                <a:solidFill>
                  <a:srgbClr val="1B4367"/>
                </a:solidFill>
                <a:cs typeface="+mn-ea"/>
              </a:rPr>
              <a:t>吞吐量：</a:t>
            </a:r>
            <a:r>
              <a:rPr lang="en-US" sz="1600" b="0">
                <a:ea typeface="+mn-lt"/>
                <a:cs typeface="+mn-lt"/>
              </a:rPr>
              <a:t>10</a:t>
            </a:r>
            <a:r>
              <a:rPr lang="zh-CN" sz="1600" b="0">
                <a:ea typeface="+mn-lt"/>
                <a:cs typeface="+mn-lt"/>
              </a:rPr>
              <a:t>分钟之内处理</a:t>
            </a:r>
            <a:r>
              <a:rPr lang="en-US" sz="1600" b="0">
                <a:ea typeface="+mn-lt"/>
                <a:cs typeface="+mn-lt"/>
              </a:rPr>
              <a:t>200</a:t>
            </a:r>
            <a:r>
              <a:rPr lang="zh-CN" sz="1600" b="0">
                <a:ea typeface="+mn-lt"/>
                <a:cs typeface="+mn-lt"/>
              </a:rPr>
              <a:t>人的签到任务；</a:t>
            </a:r>
            <a:endParaRPr lang="zh-CN" sz="1600" b="0">
              <a:ea typeface="+mn-lt"/>
              <a:cs typeface="+mn-lt"/>
            </a:endParaRPr>
          </a:p>
          <a:p>
            <a:pPr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b="1" dirty="0">
                <a:solidFill>
                  <a:srgbClr val="1B4367"/>
                </a:solidFill>
                <a:cs typeface="+mn-ea"/>
              </a:rPr>
              <a:t>响应时间：</a:t>
            </a:r>
            <a:r>
              <a:rPr lang="zh-CN" sz="1600" b="0">
                <a:ea typeface="+mn-lt"/>
                <a:cs typeface="+mn-lt"/>
              </a:rPr>
              <a:t>每一个人的签到任务响应时间不超过</a:t>
            </a:r>
            <a:r>
              <a:rPr lang="en-US" sz="1600" b="0">
                <a:ea typeface="+mn-lt"/>
                <a:cs typeface="+mn-lt"/>
              </a:rPr>
              <a:t>5s</a:t>
            </a:r>
            <a:r>
              <a:rPr lang="zh-CN" sz="1600" b="0">
                <a:ea typeface="+mn-lt"/>
                <a:cs typeface="+mn-lt"/>
              </a:rPr>
              <a:t>；</a:t>
            </a:r>
            <a:endParaRPr lang="zh-CN" sz="1600" b="0">
              <a:ea typeface="+mn-lt"/>
              <a:cs typeface="+mn-lt"/>
            </a:endParaRPr>
          </a:p>
          <a:p>
            <a:pPr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b="1" dirty="0">
                <a:solidFill>
                  <a:srgbClr val="1B4367"/>
                </a:solidFill>
                <a:cs typeface="+mn-ea"/>
              </a:rPr>
              <a:t>数据持久性：</a:t>
            </a:r>
            <a:r>
              <a:rPr lang="zh-CN" sz="1600" b="0">
                <a:ea typeface="+mn-lt"/>
                <a:cs typeface="+mn-lt"/>
              </a:rPr>
              <a:t>数据存储应当至少保证</a:t>
            </a:r>
            <a:r>
              <a:rPr lang="en-US" sz="1600" b="0">
                <a:ea typeface="+mn-lt"/>
                <a:cs typeface="+mn-lt"/>
              </a:rPr>
              <a:t>6</a:t>
            </a:r>
            <a:r>
              <a:rPr lang="zh-CN" sz="1600" b="0">
                <a:ea typeface="+mn-lt"/>
                <a:cs typeface="+mn-lt"/>
              </a:rPr>
              <a:t>个月的有效性；</a:t>
            </a:r>
            <a:endParaRPr lang="zh-CN" sz="1600" b="0">
              <a:ea typeface="+mn-lt"/>
              <a:cs typeface="+mn-lt"/>
            </a:endParaRPr>
          </a:p>
          <a:p>
            <a:pPr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b="1" dirty="0">
                <a:solidFill>
                  <a:srgbClr val="1B4367"/>
                </a:solidFill>
                <a:cs typeface="+mn-ea"/>
              </a:rPr>
              <a:t>扩展性：</a:t>
            </a:r>
            <a:r>
              <a:rPr lang="zh-CN" sz="1600" b="0">
                <a:ea typeface="+mn-lt"/>
                <a:cs typeface="+mn-lt"/>
              </a:rPr>
              <a:t>可在后续进行升级，应考虑功能的可扩展性；</a:t>
            </a:r>
            <a:endParaRPr lang="zh-CN" sz="1600" b="0">
              <a:ea typeface="+mn-lt"/>
              <a:cs typeface="+mn-lt"/>
            </a:endParaRPr>
          </a:p>
          <a:p>
            <a:pPr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b="1" dirty="0">
                <a:solidFill>
                  <a:srgbClr val="1B4367"/>
                </a:solidFill>
                <a:cs typeface="+mn-ea"/>
              </a:rPr>
              <a:t>多并发处理：</a:t>
            </a:r>
            <a:r>
              <a:rPr lang="zh-CN" sz="1600" b="0">
                <a:ea typeface="+mn-lt"/>
                <a:cs typeface="+mn-lt"/>
              </a:rPr>
              <a:t>服务器端数据库搭建，满足多个教室的多并发签到处理；</a:t>
            </a:r>
            <a:endParaRPr lang="zh-CN" sz="1600" b="0">
              <a:ea typeface="+mn-lt"/>
              <a:cs typeface="+mn-lt"/>
            </a:endParaRPr>
          </a:p>
          <a:p>
            <a:pPr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b="1" dirty="0">
                <a:solidFill>
                  <a:srgbClr val="1B4367"/>
                </a:solidFill>
                <a:cs typeface="+mn-ea"/>
              </a:rPr>
              <a:t>信息保密性：</a:t>
            </a:r>
            <a:r>
              <a:rPr lang="zh-CN" sz="1600" b="0">
                <a:ea typeface="+mn-lt"/>
                <a:cs typeface="+mn-lt"/>
              </a:rPr>
              <a:t>人员信息属于隐私信息，尤其进行人脸识别的生物信息；</a:t>
            </a:r>
            <a:endParaRPr lang="zh-CN" sz="1600" b="0">
              <a:ea typeface="+mn-lt"/>
              <a:cs typeface="+mn-lt"/>
            </a:endParaRPr>
          </a:p>
          <a:p>
            <a:pPr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b="1" dirty="0">
                <a:solidFill>
                  <a:srgbClr val="1B4367"/>
                </a:solidFill>
                <a:cs typeface="+mn-ea"/>
              </a:rPr>
              <a:t>服务器通信：</a:t>
            </a:r>
            <a:r>
              <a:rPr lang="zh-CN" sz="1600" b="0">
                <a:ea typeface="+mn-lt"/>
                <a:cs typeface="+mn-lt"/>
              </a:rPr>
              <a:t>服务器中有大量的信息应当优化通信过程，包括：增删改查；</a:t>
            </a:r>
            <a:endParaRPr lang="zh-CN" sz="1600" b="0">
              <a:ea typeface="+mn-lt"/>
              <a:cs typeface="+mn-lt"/>
            </a:endParaRPr>
          </a:p>
          <a:p>
            <a:pPr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b="1" dirty="0">
                <a:solidFill>
                  <a:srgbClr val="1B4367"/>
                </a:solidFill>
                <a:cs typeface="+mn-ea"/>
              </a:rPr>
              <a:t>硬件限制：</a:t>
            </a:r>
            <a:r>
              <a:rPr lang="zh-CN" sz="1600" b="0">
                <a:ea typeface="+mn-lt"/>
                <a:cs typeface="+mn-lt"/>
              </a:rPr>
              <a:t>分布式布置，各个学院教务处和每个教室各具有一套设备。</a:t>
            </a:r>
            <a:endParaRPr lang="zh-CN" altLang="en-US" sz="1600" b="0">
              <a:ea typeface="+mn-lt"/>
              <a:cs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20725" y="330835"/>
            <a:ext cx="2028825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zh-CN" altLang="en-US" sz="2400" b="1" dirty="0">
                <a:solidFill>
                  <a:srgbClr val="1B4367"/>
                </a:solidFill>
                <a:cs typeface="+mn-ea"/>
                <a:sym typeface="+mn-lt"/>
              </a:rPr>
              <a:t>假定和约束</a:t>
            </a:r>
            <a:endParaRPr lang="zh-CN" altLang="en-US" sz="2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483768" y="2709756"/>
            <a:ext cx="4171762" cy="5911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用户故事和燃尽图</a:t>
            </a:r>
            <a:endParaRPr lang="zh-CN" altLang="en-US" sz="3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95" name="文本框 11"/>
          <p:cNvSpPr txBox="1"/>
          <p:nvPr/>
        </p:nvSpPr>
        <p:spPr>
          <a:xfrm>
            <a:off x="3713476" y="1575042"/>
            <a:ext cx="1732894" cy="837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PART </a:t>
            </a:r>
            <a:endParaRPr lang="en-US" altLang="zh-CN" sz="240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2" grpId="0"/>
      <p:bldP spid="95" grpId="0"/>
    </p:bldLst>
  </p:timing>
</p:sld>
</file>

<file path=ppt/tags/tag1.xml><?xml version="1.0" encoding="utf-8"?>
<p:tagLst xmlns:p="http://schemas.openxmlformats.org/presentationml/2006/main">
  <p:tag name="KSO_WM_UNIT_TABLE_BEAUTIFY" val="smartTable{91d8eb17-0012-43d4-ab6e-8da0a7b8e009}"/>
  <p:tag name="REFSHAPE" val="598838492"/>
  <p:tag name="TABLE_RECT" val="36*75.1673*648*279.05"/>
  <p:tag name="TABLE_EMPHASIZE_COLOR" val="8684935"/>
  <p:tag name="TABLE_ONEKEY_SKIN_IDX" val="0"/>
  <p:tag name="TABLE_SKINIDX" val="-1"/>
  <p:tag name="TABLE_COLORIDX" val="l"/>
</p:tagLst>
</file>

<file path=ppt/tags/tag2.xml><?xml version="1.0" encoding="utf-8"?>
<p:tagLst xmlns:p="http://schemas.openxmlformats.org/presentationml/2006/main">
  <p:tag name="KSO_WM_UNIT_TABLE_BEAUTIFY" val="smartTable{be378279-a51a-481f-961c-b1055a837467}"/>
  <p:tag name="TABLE_RECT" val="112.25*111.2*495.5*182.6"/>
  <p:tag name="TABLE_EMPHASIZE_COLOR" val="8684935"/>
  <p:tag name="TABLE_ONEKEY_SKIN_IDX" val="0"/>
  <p:tag name="TABLE_SKINIDX" val="-1"/>
  <p:tag name="TABLE_COLORIDX" val="l"/>
</p:tagLst>
</file>

<file path=ppt/tags/tag3.xml><?xml version="1.0" encoding="utf-8"?>
<p:tagLst xmlns:p="http://schemas.openxmlformats.org/presentationml/2006/main">
  <p:tag name="KSO_WM_UNIT_TABLE_BEAUTIFY" val="smartTable{51e74cf9-0b71-4f59-b126-f87a17330f22}"/>
  <p:tag name="TABLE_RECT" val="130.225*302.242*459.55*61.15"/>
  <p:tag name="TABLE_EMPHASIZE_COLOR" val="8684935"/>
  <p:tag name="TABLE_ONEKEY_SKIN_IDX" val="0"/>
  <p:tag name="TABLE_SKINIDX" val="-1"/>
  <p:tag name="TABLE_COLORIDX" val="l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1946</Words>
  <Application>WPS 演示</Application>
  <PresentationFormat>全屏显示(16:9)</PresentationFormat>
  <Paragraphs>254</Paragraphs>
  <Slides>31</Slides>
  <Notes>24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3" baseType="lpstr">
      <vt:lpstr>Arial</vt:lpstr>
      <vt:lpstr>宋体</vt:lpstr>
      <vt:lpstr>Wingdings</vt:lpstr>
      <vt:lpstr>MV Boli</vt:lpstr>
      <vt:lpstr>叶根友特隶简体08</vt:lpstr>
      <vt:lpstr>义启粗楷体</vt:lpstr>
      <vt:lpstr>微软雅黑</vt:lpstr>
      <vt:lpstr>Arial Unicode MS</vt:lpstr>
      <vt:lpstr>Calibri</vt:lpstr>
      <vt:lpstr>Times New Roman</vt:lpstr>
      <vt:lpstr>Office 主题</vt:lpstr>
      <vt:lpstr>Visio.Drawing.11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鹿游原</cp:lastModifiedBy>
  <cp:revision>66</cp:revision>
  <dcterms:created xsi:type="dcterms:W3CDTF">2016-05-20T12:59:00Z</dcterms:created>
  <dcterms:modified xsi:type="dcterms:W3CDTF">2020-04-12T04:42:38Z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  <property fmtid="{D5CDD505-2E9C-101B-9397-08002B2CF9AE}" pid="3" name="KSORubyTemplateID">
    <vt:lpwstr>8</vt:lpwstr>
  </property>
</Properties>
</file>